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88825"/>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oren Tornoe"/>
  <p:cmAuthor clrIdx="1" id="1" initials="" lastIdx="1" name="Vlad Miftakh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7D2F5D8-76F6-4883-9EF1-B62E9FC648B3}">
  <a:tblStyle styleId="{F7D2F5D8-76F6-4883-9EF1-B62E9FC648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italic.fntdata"/><Relationship Id="rId10" Type="http://schemas.openxmlformats.org/officeDocument/2006/relationships/slide" Target="slides/slide4.xml"/><Relationship Id="rId32" Type="http://schemas.openxmlformats.org/officeDocument/2006/relationships/font" Target="fonts/ProximaNova-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ProximaNov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15T06:54:37.153">
    <p:pos x="6000" y="0"/>
    <p:text>So, how does everyone feel about using a video game reference to portray how far we've come? (Quest Complete Marker)</p:text>
  </p:cm>
  <p:cm authorId="1" idx="1" dt="2017-07-15T06:54:37.153">
    <p:pos x="6000" y="100"/>
    <p:text>nice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600" u="none" cap="none" strike="noStrike">
                <a:solidFill>
                  <a:schemeClr val="dk1"/>
                </a:solidFill>
                <a:latin typeface="Calibri"/>
                <a:ea typeface="Calibri"/>
                <a:cs typeface="Calibri"/>
                <a:sym typeface="Calibri"/>
              </a:defRPr>
            </a:lvl1pPr>
            <a:lvl2pPr indent="-12592" lvl="1" marL="609493" marR="0" rtl="0" algn="l">
              <a:spcBef>
                <a:spcPts val="0"/>
              </a:spcBef>
              <a:buChar char="○"/>
              <a:defRPr b="0" i="0" sz="1600" u="none" cap="none" strike="noStrike">
                <a:solidFill>
                  <a:schemeClr val="dk1"/>
                </a:solidFill>
                <a:latin typeface="Calibri"/>
                <a:ea typeface="Calibri"/>
                <a:cs typeface="Calibri"/>
                <a:sym typeface="Calibri"/>
              </a:defRPr>
            </a:lvl2pPr>
            <a:lvl3pPr indent="-12487" lvl="2" marL="1218987" marR="0" rtl="0" algn="l">
              <a:spcBef>
                <a:spcPts val="0"/>
              </a:spcBef>
              <a:buChar char="■"/>
              <a:defRPr b="0" i="0" sz="1600" u="none" cap="none" strike="noStrike">
                <a:solidFill>
                  <a:schemeClr val="dk1"/>
                </a:solidFill>
                <a:latin typeface="Calibri"/>
                <a:ea typeface="Calibri"/>
                <a:cs typeface="Calibri"/>
                <a:sym typeface="Calibri"/>
              </a:defRPr>
            </a:lvl3pPr>
            <a:lvl4pPr indent="-12380" lvl="3" marL="1828480" marR="0" rtl="0" algn="l">
              <a:spcBef>
                <a:spcPts val="0"/>
              </a:spcBef>
              <a:buChar char="●"/>
              <a:defRPr b="0" i="0" sz="1600" u="none" cap="none" strike="noStrike">
                <a:solidFill>
                  <a:schemeClr val="dk1"/>
                </a:solidFill>
                <a:latin typeface="Calibri"/>
                <a:ea typeface="Calibri"/>
                <a:cs typeface="Calibri"/>
                <a:sym typeface="Calibri"/>
              </a:defRPr>
            </a:lvl4pPr>
            <a:lvl5pPr indent="-12273" lvl="4" marL="2437973" marR="0" rtl="0" algn="l">
              <a:spcBef>
                <a:spcPts val="0"/>
              </a:spcBef>
              <a:buChar char="○"/>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har char="■"/>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har char="●"/>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har char="○"/>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00" name="Shape 200"/>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8" name="Shape 20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US"/>
              <a:t>In write operation, delay occurred whenever writing a value to the MTJs. Since there are only two operations we are looking at, write01 and write10, we only measured two delays. The maximum between these two was taken and is from here on referred to as just “delay”.</a:t>
            </a:r>
          </a:p>
          <a:p>
            <a:pPr lvl="0">
              <a:spcBef>
                <a:spcPts val="0"/>
              </a:spcBef>
              <a:buNone/>
            </a:pPr>
            <a:r>
              <a:t/>
            </a:r>
            <a:endParaRPr/>
          </a:p>
          <a:p>
            <a:pPr lvl="0" rtl="0">
              <a:spcBef>
                <a:spcPts val="0"/>
              </a:spcBef>
              <a:buNone/>
            </a:pPr>
            <a:r>
              <a:rPr lang="en-US"/>
              <a:t>As for the graph, just say it is a graph of passed delay vs area runs. No need to explain more. Just needed a pic here, the emphasis is on the terms delay and area. </a:t>
            </a:r>
            <a:br>
              <a:rPr lang="en-US"/>
            </a:br>
            <a:r>
              <a:rPr lang="en-US"/>
              <a:t>In read operation there are also two delays depending on whether the MTJs are oriented as 01 or 10. </a:t>
            </a:r>
            <a:br>
              <a:rPr lang="en-US"/>
            </a:br>
          </a:p>
        </p:txBody>
      </p:sp>
      <p:sp>
        <p:nvSpPr>
          <p:cNvPr id="229" name="Shape 2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9" name="Shape 23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40" name="Shape 24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over design </a:t>
            </a:r>
          </a:p>
        </p:txBody>
      </p:sp>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Lowest delay no less than 2.42n. Correlated with largest area; 33+ micro</a:t>
            </a:r>
            <a:br>
              <a:rPr lang="en-US"/>
            </a:br>
            <a:r>
              <a:rPr lang="en-US"/>
              <a:t>Minimum area without failure was 10u. </a:t>
            </a:r>
            <a:br>
              <a:rPr lang="en-US"/>
            </a:br>
            <a:r>
              <a:rPr lang="en-US"/>
              <a:t>All of the transistors had minimum values well above .1u</a:t>
            </a:r>
            <a:br>
              <a:rPr lang="en-US"/>
            </a:br>
            <a:r>
              <a:rPr lang="en-US"/>
              <a:t>Data analysis of best runs: topNmos was consistently the smallest value width (under 2u), followed by topP (around 2.5u), sinkN (around 3u), and sinkP (around 4u)</a:t>
            </a:r>
            <a:br>
              <a:rPr lang="en-US"/>
            </a:br>
            <a:r>
              <a:rPr lang="en-US"/>
              <a:t>Ranges better understood, tighter sweeps run</a:t>
            </a:r>
            <a:br>
              <a:rPr lang="en-US"/>
            </a:br>
            <a:r>
              <a:rPr lang="en-US"/>
              <a:t>Made benchmark 3n</a:t>
            </a:r>
            <a:br>
              <a:rPr lang="en-US"/>
            </a:br>
          </a:p>
        </p:txBody>
      </p:sp>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We had 4 sweeping parameters. In this figure we show the relationship between 2 of those parameters versus delay. In small widths of these parameters, they can not conduct large enough current to flip the MTJs; </a:t>
            </a:r>
            <a:r>
              <a:rPr lang="en-US"/>
              <a:t>corresponding</a:t>
            </a:r>
            <a:r>
              <a:rPr lang="en-US"/>
              <a:t> to failed delays which are shown to be stuck at the ceiling in this figure. As the sink PMOS and NMOS’s widths are increasing in x and y axises, the delay starts to not fail and have some value. as the PMOS and NMOS increase further, we reach the smallest delay.</a:t>
            </a:r>
          </a:p>
        </p:txBody>
      </p:sp>
      <p:sp>
        <p:nvSpPr>
          <p:cNvPr id="372" name="Shape 37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Next task: find combination of transistors with least area while still operating at less than 3n delay </a:t>
            </a:r>
            <a:br>
              <a:rPr lang="en-US"/>
            </a:br>
            <a:r>
              <a:rPr lang="en-US"/>
              <a:t>Close initial values picked to be run in optimization netlist for write cycle</a:t>
            </a:r>
            <a:br>
              <a:rPr lang="en-US"/>
            </a:br>
            <a:r>
              <a:rPr lang="en-US"/>
              <a:t>Initial goals: less than 3n delay and less than 18u area. Values outputted by the optimization program recorded for the final step; failure rate simulations.</a:t>
            </a:r>
            <a:br>
              <a:rPr lang="en-US"/>
            </a:br>
            <a:br>
              <a:rPr lang="en-US"/>
            </a:b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9" name="Shape 1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US"/>
              <a:t>because of process variations, the transistors will not have the exact </a:t>
            </a:r>
            <a:r>
              <a:rPr lang="en-US"/>
              <a:t>width</a:t>
            </a:r>
            <a:r>
              <a:rPr lang="en-US"/>
              <a:t> and length that we intended. also the MTJs will not the same </a:t>
            </a:r>
            <a:r>
              <a:rPr lang="en-US"/>
              <a:t>dimension</a:t>
            </a:r>
            <a:r>
              <a:rPr lang="en-US"/>
              <a:t>, </a:t>
            </a:r>
            <a:r>
              <a:rPr lang="en-US"/>
              <a:t>radius</a:t>
            </a:r>
            <a:r>
              <a:rPr lang="en-US"/>
              <a:t> and </a:t>
            </a:r>
            <a:r>
              <a:rPr lang="en-US"/>
              <a:t>oxide</a:t>
            </a:r>
            <a:r>
              <a:rPr lang="en-US"/>
              <a:t> thickness as designed. </a:t>
            </a:r>
            <a:r>
              <a:rPr lang="en-US"/>
              <a:t>Because</a:t>
            </a:r>
            <a:r>
              <a:rPr lang="en-US"/>
              <a:t> of these variations, some of them will lead to failure or MTJs not flipping. we can count how many of these failed cases we have out of 100 or 1000 runs. </a:t>
            </a:r>
          </a:p>
          <a:p>
            <a:pPr lvl="0">
              <a:spcBef>
                <a:spcPts val="0"/>
              </a:spcBef>
              <a:buNone/>
            </a:pPr>
            <a:r>
              <a:t/>
            </a:r>
            <a:endParaRPr/>
          </a:p>
          <a:p>
            <a:pPr lvl="0" rtl="0">
              <a:spcBef>
                <a:spcPts val="0"/>
              </a:spcBef>
              <a:buNone/>
            </a:pPr>
            <a:r>
              <a:rPr lang="en-US"/>
              <a:t>We modeled these random variances and applied them to each transistor and MTJ, creating these parameters in form of </a:t>
            </a:r>
            <a:r>
              <a:rPr lang="en-US"/>
              <a:t>gaussian</a:t>
            </a:r>
            <a:r>
              <a:rPr lang="en-US"/>
              <a:t> distribution. and run the netlist for 100 and 1000 times. in every run, the netlist will choose one random point in that gaussian distribution and simulate, then we add all the failed cases out of 100 or 1000 and that is the failure rate.</a:t>
            </a:r>
          </a:p>
        </p:txBody>
      </p:sp>
      <p:sp>
        <p:nvSpPr>
          <p:cNvPr id="386" name="Shape 3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97" name="Shape 39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04" name="Shape 404"/>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10" name="Shape 4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16" name="Shape 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4" name="Shape 134"/>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2" name="Shape 16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73" name="Shape 173"/>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3" name="Shape 183"/>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92" name="Shape 19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7516443" y="4145281"/>
            <a:ext cx="4686117" cy="2731406"/>
            <a:chOff x="5638800" y="3108960"/>
            <a:chExt cx="3515503" cy="2048555"/>
          </a:xfrm>
        </p:grpSpPr>
        <p:cxnSp>
          <p:nvCxnSpPr>
            <p:cNvPr id="21" name="Shape 21"/>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22" name="Shape 22"/>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23" name="Shape 23"/>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grpSp>
        <p:nvGrpSpPr>
          <p:cNvPr id="24" name="Shape 24"/>
          <p:cNvGrpSpPr/>
          <p:nvPr/>
        </p:nvGrpSpPr>
        <p:grpSpPr>
          <a:xfrm>
            <a:off x="-8915" y="6057149"/>
            <a:ext cx="5498725" cy="820207"/>
            <a:chOff x="-6689" y="4553748"/>
            <a:chExt cx="4125119" cy="615155"/>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4"/>
              <a:ext cx="410751"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7" name="Shape 27"/>
            <p:cNvSpPr/>
            <p:nvPr/>
          </p:nvSpPr>
          <p:spPr>
            <a:xfrm rot="-5400000">
              <a:off x="1462308" y="3453376"/>
              <a:ext cx="241768" cy="3179761"/>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1625176" y="584200"/>
            <a:ext cx="8735325" cy="200025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subTitle"/>
          </p:nvPr>
        </p:nvSpPr>
        <p:spPr>
          <a:xfrm>
            <a:off x="1625176" y="2616200"/>
            <a:ext cx="8735325" cy="17526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ctr">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3pPr>
            <a:lvl4pPr indent="-12380" lvl="3" marL="182848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4pPr>
            <a:lvl5pPr indent="-12273" lvl="4" marL="243797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5pPr>
            <a:lvl6pPr indent="-12167" lvl="5" marL="304746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0" name="Shape 90"/>
          <p:cNvSpPr txBox="1"/>
          <p:nvPr>
            <p:ph idx="1" type="body"/>
          </p:nvPr>
        </p:nvSpPr>
        <p:spPr>
          <a:xfrm rot="5400000">
            <a:off x="4167998" y="-1247317"/>
            <a:ext cx="4462272" cy="10360501"/>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7414141" y="2006957"/>
            <a:ext cx="5588000" cy="2742486"/>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6" name="Shape 96"/>
          <p:cNvSpPr txBox="1"/>
          <p:nvPr>
            <p:ph idx="1" type="body"/>
          </p:nvPr>
        </p:nvSpPr>
        <p:spPr>
          <a:xfrm rot="5400000">
            <a:off x="2132316" y="-329234"/>
            <a:ext cx="5588000" cy="7414869"/>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36" name="Shape 3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7" name="Shape 3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8" name="Shape 3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 type="body"/>
          </p:nvPr>
        </p:nvSpPr>
        <p:spPr>
          <a:xfrm>
            <a:off x="1218883"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2" name="Shape 42"/>
          <p:cNvSpPr txBox="1"/>
          <p:nvPr>
            <p:ph idx="2" type="body"/>
          </p:nvPr>
        </p:nvSpPr>
        <p:spPr>
          <a:xfrm>
            <a:off x="6500707"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3" name="Shape 4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4" name="Shape 4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5" name="Shape 4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6" name="Shape 46"/>
        <p:cNvGrpSpPr/>
        <p:nvPr/>
      </p:nvGrpSpPr>
      <p:grpSpPr>
        <a:xfrm>
          <a:off x="0" y="0"/>
          <a:ext cx="0" cy="0"/>
          <a:chOff x="0" y="0"/>
          <a:chExt cx="0" cy="0"/>
        </a:xfrm>
      </p:grpSpPr>
      <p:grpSp>
        <p:nvGrpSpPr>
          <p:cNvPr id="47" name="Shape 47"/>
          <p:cNvGrpSpPr/>
          <p:nvPr/>
        </p:nvGrpSpPr>
        <p:grpSpPr>
          <a:xfrm>
            <a:off x="7516443" y="4145281"/>
            <a:ext cx="4686117" cy="2731406"/>
            <a:chOff x="5638800" y="3108960"/>
            <a:chExt cx="3515503" cy="2048555"/>
          </a:xfrm>
        </p:grpSpPr>
        <p:cxnSp>
          <p:nvCxnSpPr>
            <p:cNvPr id="48" name="Shape 48"/>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49" name="Shape 49"/>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50" name="Shape 50"/>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sp>
        <p:nvSpPr>
          <p:cNvPr id="51" name="Shape 51"/>
          <p:cNvSpPr txBox="1"/>
          <p:nvPr>
            <p:ph type="title"/>
          </p:nvPr>
        </p:nvSpPr>
        <p:spPr>
          <a:xfrm>
            <a:off x="1625177" y="2209801"/>
            <a:ext cx="8938472" cy="2764335"/>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1625176" y="4951266"/>
            <a:ext cx="7069519" cy="1220933"/>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21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sp>
        <p:nvSpPr>
          <p:cNvPr id="53" name="Shape 5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4" name="Shape 5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5" name="Shape 5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6" name="Shape 56"/>
        <p:cNvGrpSpPr/>
        <p:nvPr/>
      </p:nvGrpSpPr>
      <p:grpSpPr>
        <a:xfrm>
          <a:off x="0" y="0"/>
          <a:ext cx="0" cy="0"/>
          <a:chOff x="0" y="0"/>
          <a:chExt cx="0" cy="0"/>
        </a:xfrm>
      </p:grpSpPr>
      <p:sp>
        <p:nvSpPr>
          <p:cNvPr id="57" name="Shape 57"/>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1218883"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59" name="Shape 59"/>
          <p:cNvSpPr txBox="1"/>
          <p:nvPr>
            <p:ph idx="2" type="body"/>
          </p:nvPr>
        </p:nvSpPr>
        <p:spPr>
          <a:xfrm>
            <a:off x="1218883"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0" name="Shape 60"/>
          <p:cNvSpPr txBox="1"/>
          <p:nvPr>
            <p:ph idx="3" type="body"/>
          </p:nvPr>
        </p:nvSpPr>
        <p:spPr>
          <a:xfrm>
            <a:off x="6496644"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61" name="Shape 61"/>
          <p:cNvSpPr txBox="1"/>
          <p:nvPr>
            <p:ph idx="4" type="body"/>
          </p:nvPr>
        </p:nvSpPr>
        <p:spPr>
          <a:xfrm>
            <a:off x="6500707"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8" name="Shape 6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9" name="Shape 6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2" name="Shape 7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3" name="Shape 7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id="77" name="Shape 77"/>
          <p:cNvSpPr txBox="1"/>
          <p:nvPr>
            <p:ph idx="2" type="body"/>
          </p:nvPr>
        </p:nvSpPr>
        <p:spPr>
          <a:xfrm>
            <a:off x="5484971" y="584200"/>
            <a:ext cx="6094413" cy="55880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78" name="Shape 78"/>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9" name="Shape 79"/>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0" name="Shape 80"/>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84" name="Shape 84"/>
          <p:cNvSpPr/>
          <p:nvPr>
            <p:ph idx="2" type="pic"/>
          </p:nvPr>
        </p:nvSpPr>
        <p:spPr>
          <a:xfrm>
            <a:off x="5484971" y="584200"/>
            <a:ext cx="6094413" cy="5588000"/>
          </a:xfrm>
          <a:prstGeom prst="rect">
            <a:avLst/>
          </a:prstGeom>
          <a:noFill/>
          <a:ln cap="flat" cmpd="sng" w="12700">
            <a:solidFill>
              <a:srgbClr val="3F3F3F"/>
            </a:solidFill>
            <a:prstDash val="solid"/>
            <a:miter lim="8000"/>
            <a:headEnd len="med" w="med" type="none"/>
            <a:tailEnd len="med" w="med" type="none"/>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8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3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32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15870" y="-3174"/>
            <a:ext cx="819993" cy="5229225"/>
            <a:chOff x="-11906" y="-2381"/>
            <a:chExt cx="615155" cy="3921919"/>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2" name="Shape 12"/>
            <p:cNvSpPr/>
            <p:nvPr/>
          </p:nvSpPr>
          <p:spPr>
            <a:xfrm>
              <a:off x="-11906" y="0"/>
              <a:ext cx="410751"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3" name="Shape 13"/>
            <p:cNvSpPr/>
            <p:nvPr/>
          </p:nvSpPr>
          <p:spPr>
            <a:xfrm>
              <a:off x="-7144" y="-2381"/>
              <a:ext cx="238919"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ctrTitle"/>
          </p:nvPr>
        </p:nvSpPr>
        <p:spPr>
          <a:xfrm>
            <a:off x="1625176" y="584200"/>
            <a:ext cx="8735400" cy="20004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i="0" lang="en-US" sz="4860" u="none" cap="none" strike="noStrike">
                <a:solidFill>
                  <a:schemeClr val="lt1"/>
                </a:solidFill>
                <a:latin typeface="Proxima Nova"/>
                <a:ea typeface="Proxima Nova"/>
                <a:cs typeface="Proxima Nova"/>
                <a:sym typeface="Proxima Nova"/>
              </a:rPr>
              <a:t>Design of Non-Volatile Latch using Resistive Memory Technology</a:t>
            </a:r>
          </a:p>
        </p:txBody>
      </p:sp>
      <p:sp>
        <p:nvSpPr>
          <p:cNvPr id="105" name="Shape 105"/>
          <p:cNvSpPr txBox="1"/>
          <p:nvPr>
            <p:ph idx="1" type="subTitle"/>
          </p:nvPr>
        </p:nvSpPr>
        <p:spPr>
          <a:xfrm>
            <a:off x="1625175" y="2885400"/>
            <a:ext cx="9795600" cy="23460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latin typeface="Proxima Nova"/>
                <a:ea typeface="Proxima Nova"/>
                <a:cs typeface="Proxima Nova"/>
                <a:sym typeface="Proxima Nova"/>
              </a:rPr>
              <a:t>ADVISOR:   </a:t>
            </a:r>
            <a:r>
              <a:rPr i="0" lang="en-US" sz="2400" u="none" cap="none" strike="noStrike">
                <a:solidFill>
                  <a:schemeClr val="accent1"/>
                </a:solidFill>
                <a:latin typeface="Proxima Nova"/>
                <a:ea typeface="Proxima Nova"/>
                <a:cs typeface="Proxima Nova"/>
                <a:sym typeface="Proxima Nova"/>
              </a:rPr>
              <a:t>                   Dr. HAMID MAHMOODI</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chemeClr val="accent1"/>
                </a:solidFill>
                <a:latin typeface="Proxima Nova"/>
                <a:ea typeface="Proxima Nova"/>
                <a:cs typeface="Proxima Nova"/>
                <a:sym typeface="Proxima Nova"/>
              </a:rPr>
              <a:t>GROUP MENTOR:         ALIYAR ATTARAN</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chemeClr val="accent1"/>
                </a:solidFill>
                <a:latin typeface="Proxima Nova"/>
                <a:ea typeface="Proxima Nova"/>
                <a:cs typeface="Proxima Nova"/>
                <a:sym typeface="Proxima Nova"/>
              </a:rPr>
              <a:t>MEMBERS:                     VLADISLAV MIFTAKHOV </a:t>
            </a:r>
            <a:r>
              <a:rPr lang="en-US" sz="2400">
                <a:latin typeface="Proxima Nova"/>
                <a:ea typeface="Proxima Nova"/>
                <a:cs typeface="Proxima Nova"/>
                <a:sym typeface="Proxima Nova"/>
              </a:rPr>
              <a:t>   </a:t>
            </a:r>
            <a:r>
              <a:rPr i="0" lang="en-US" sz="2400" u="none" cap="none" strike="noStrike">
                <a:solidFill>
                  <a:schemeClr val="accent1"/>
                </a:solidFill>
                <a:latin typeface="Proxima Nova"/>
                <a:ea typeface="Proxima Nova"/>
                <a:cs typeface="Proxima Nova"/>
                <a:sym typeface="Proxima Nova"/>
              </a:rPr>
              <a:t>CODY DEL PRATO                   </a:t>
            </a:r>
          </a:p>
          <a:p>
            <a:pPr indent="0" lvl="0" marL="0" marR="0" rtl="0" algn="l">
              <a:lnSpc>
                <a:spcPct val="90000"/>
              </a:lnSpc>
              <a:spcBef>
                <a:spcPts val="0"/>
              </a:spcBef>
              <a:spcAft>
                <a:spcPts val="0"/>
              </a:spcAft>
              <a:buClr>
                <a:schemeClr val="accent1"/>
              </a:buClr>
              <a:buSzPct val="25000"/>
              <a:buFont typeface="Arial"/>
              <a:buNone/>
            </a:pPr>
            <a:r>
              <a:rPr lang="en-US" sz="2400">
                <a:latin typeface="Proxima Nova"/>
                <a:ea typeface="Proxima Nova"/>
                <a:cs typeface="Proxima Nova"/>
                <a:sym typeface="Proxima Nova"/>
              </a:rPr>
              <a:t>                                        SØREN</a:t>
            </a:r>
            <a:r>
              <a:rPr i="0" lang="en-US" sz="2400" u="none" cap="none" strike="noStrike">
                <a:solidFill>
                  <a:schemeClr val="accent1"/>
                </a:solidFill>
                <a:latin typeface="Proxima Nova"/>
                <a:ea typeface="Proxima Nova"/>
                <a:cs typeface="Proxima Nova"/>
                <a:sym typeface="Proxima Nova"/>
              </a:rPr>
              <a:t> T</a:t>
            </a:r>
            <a:r>
              <a:rPr lang="en-US" sz="2400">
                <a:latin typeface="Proxima Nova"/>
                <a:ea typeface="Proxima Nova"/>
                <a:cs typeface="Proxima Nova"/>
                <a:sym typeface="Proxima Nova"/>
              </a:rPr>
              <a:t>O</a:t>
            </a:r>
            <a:r>
              <a:rPr i="0" lang="en-US" sz="2400" u="none" cap="none" strike="noStrike">
                <a:solidFill>
                  <a:schemeClr val="accent1"/>
                </a:solidFill>
                <a:latin typeface="Proxima Nova"/>
                <a:ea typeface="Proxima Nova"/>
                <a:cs typeface="Proxima Nova"/>
                <a:sym typeface="Proxima Nova"/>
              </a:rPr>
              <a:t>RN</a:t>
            </a:r>
            <a:r>
              <a:rPr lang="en-US" sz="2400">
                <a:latin typeface="Proxima Nova"/>
                <a:ea typeface="Proxima Nova"/>
                <a:cs typeface="Proxima Nova"/>
                <a:sym typeface="Proxima Nova"/>
              </a:rPr>
              <a:t>Ø</a:t>
            </a:r>
            <a:r>
              <a:rPr i="0" lang="en-US" sz="2400" u="none" cap="none" strike="noStrike">
                <a:solidFill>
                  <a:schemeClr val="accent1"/>
                </a:solidFill>
                <a:latin typeface="Proxima Nova"/>
                <a:ea typeface="Proxima Nova"/>
                <a:cs typeface="Proxima Nova"/>
                <a:sym typeface="Proxima Nova"/>
              </a:rPr>
              <a:t>E</a:t>
            </a:r>
            <a:r>
              <a:rPr lang="en-US" sz="2400">
                <a:latin typeface="Proxima Nova"/>
                <a:ea typeface="Proxima Nova"/>
                <a:cs typeface="Proxima Nova"/>
                <a:sym typeface="Proxima Nova"/>
              </a:rPr>
              <a:t>                 </a:t>
            </a:r>
            <a:r>
              <a:rPr i="0" lang="en-US" sz="2400" u="none" cap="none" strike="noStrike">
                <a:solidFill>
                  <a:schemeClr val="accent1"/>
                </a:solidFill>
                <a:latin typeface="Proxima Nova"/>
                <a:ea typeface="Proxima Nova"/>
                <a:cs typeface="Proxima Nova"/>
                <a:sym typeface="Proxima Nova"/>
              </a:rPr>
              <a:t>KWAN LIM</a:t>
            </a:r>
          </a:p>
          <a:p>
            <a:pPr indent="0" lvl="0" marL="0" marR="0" rtl="0" algn="l">
              <a:lnSpc>
                <a:spcPct val="90000"/>
              </a:lnSpc>
              <a:spcBef>
                <a:spcPts val="0"/>
              </a:spcBef>
              <a:buClr>
                <a:schemeClr val="accent1"/>
              </a:buClr>
              <a:buSzPct val="25000"/>
              <a:buFont typeface="Arial"/>
              <a:buNone/>
            </a:pPr>
            <a:r>
              <a:t/>
            </a:r>
            <a:endParaRP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School of Engineering</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San Francisco State University, San Francisco, CA</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July 2017</a:t>
            </a:r>
          </a:p>
          <a:p>
            <a:pPr indent="0" lvl="0" marL="0" marR="0" rtl="0" algn="l">
              <a:lnSpc>
                <a:spcPct val="90000"/>
              </a:lnSpc>
              <a:spcBef>
                <a:spcPts val="0"/>
              </a:spcBef>
              <a:buClr>
                <a:schemeClr val="accent1"/>
              </a:buClr>
              <a:buSzPct val="25000"/>
              <a:buFont typeface="Arial"/>
              <a:buNone/>
            </a:pPr>
            <a:r>
              <a:t/>
            </a:r>
            <a:endParaRPr/>
          </a:p>
        </p:txBody>
      </p:sp>
      <p:pic>
        <p:nvPicPr>
          <p:cNvPr id="106" name="Shape 106"/>
          <p:cNvPicPr preferRelativeResize="0"/>
          <p:nvPr/>
        </p:nvPicPr>
        <p:blipFill rotWithShape="1">
          <a:blip r:embed="rId3">
            <a:alphaModFix/>
          </a:blip>
          <a:srcRect b="28505" l="0" r="0" t="0"/>
          <a:stretch/>
        </p:blipFill>
        <p:spPr>
          <a:xfrm>
            <a:off x="9709750" y="584125"/>
            <a:ext cx="2079600" cy="2000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1629574" y="1786750"/>
            <a:ext cx="9111725" cy="5071250"/>
          </a:xfrm>
          <a:prstGeom prst="rect">
            <a:avLst/>
          </a:prstGeom>
          <a:noFill/>
          <a:ln>
            <a:noFill/>
          </a:ln>
        </p:spPr>
      </p:pic>
      <p:sp>
        <p:nvSpPr>
          <p:cNvPr id="203" name="Shape 203"/>
          <p:cNvSpPr txBox="1"/>
          <p:nvPr>
            <p:ph type="title"/>
          </p:nvPr>
        </p:nvSpPr>
        <p:spPr>
          <a:xfrm>
            <a:off x="1346808" y="306462"/>
            <a:ext cx="10360500" cy="1224000"/>
          </a:xfrm>
          <a:prstGeom prst="rect">
            <a:avLst/>
          </a:prstGeom>
        </p:spPr>
        <p:txBody>
          <a:bodyPr anchorCtr="0" anchor="b" bIns="91425" lIns="91425" rIns="91425" wrap="square" tIns="91425">
            <a:noAutofit/>
          </a:bodyPr>
          <a:lstStyle/>
          <a:p>
            <a:pPr lvl="0" rtl="0">
              <a:spcBef>
                <a:spcPts val="1600"/>
              </a:spcBef>
              <a:buNone/>
            </a:pPr>
            <a:r>
              <a:rPr lang="en-US">
                <a:latin typeface="Proxima Nova"/>
                <a:ea typeface="Proxima Nova"/>
                <a:cs typeface="Proxima Nova"/>
                <a:sym typeface="Proxima Nova"/>
              </a:rPr>
              <a:t>Write Operations 2</a:t>
            </a:r>
          </a:p>
          <a:p>
            <a:pPr lvl="0" rtl="0">
              <a:spcBef>
                <a:spcPts val="0"/>
              </a:spcBef>
              <a:buNone/>
            </a:pPr>
            <a:r>
              <a:t/>
            </a:r>
            <a:endParaRPr/>
          </a:p>
        </p:txBody>
      </p:sp>
      <p:sp>
        <p:nvSpPr>
          <p:cNvPr id="204" name="Shape 204"/>
          <p:cNvSpPr txBox="1"/>
          <p:nvPr>
            <p:ph idx="1" type="body"/>
          </p:nvPr>
        </p:nvSpPr>
        <p:spPr>
          <a:xfrm>
            <a:off x="1346800" y="1008650"/>
            <a:ext cx="9228900" cy="986700"/>
          </a:xfrm>
          <a:prstGeom prst="rect">
            <a:avLst/>
          </a:prstGeom>
        </p:spPr>
        <p:txBody>
          <a:bodyPr anchorCtr="0" anchor="t" bIns="91425" lIns="91425" rIns="91425" wrap="square" tIns="91425">
            <a:noAutofit/>
          </a:bodyPr>
          <a:lstStyle/>
          <a:p>
            <a:pPr indent="0" lvl="0" marL="0" rtl="0">
              <a:spcBef>
                <a:spcPts val="0"/>
              </a:spcBef>
              <a:buNone/>
            </a:pPr>
            <a:r>
              <a:rPr lang="en-US">
                <a:solidFill>
                  <a:schemeClr val="accent1"/>
                </a:solidFill>
                <a:latin typeface="Proxima Nova"/>
                <a:ea typeface="Proxima Nova"/>
                <a:cs typeface="Proxima Nova"/>
                <a:sym typeface="Proxima Nova"/>
              </a:rPr>
              <a:t>WRITE (down to up)         0                  1</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3181759" y="847689"/>
            <a:ext cx="9007064" cy="6010311"/>
          </a:xfrm>
          <a:prstGeom prst="rect">
            <a:avLst/>
          </a:prstGeom>
          <a:noFill/>
          <a:ln>
            <a:noFill/>
          </a:ln>
        </p:spPr>
      </p:pic>
      <p:sp>
        <p:nvSpPr>
          <p:cNvPr id="211" name="Shape 211"/>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Clr>
                <a:schemeClr val="dk1"/>
              </a:buClr>
              <a:buSzPct val="30555"/>
              <a:buFont typeface="Arial"/>
              <a:buNone/>
            </a:pPr>
            <a:r>
              <a:rPr lang="en-US">
                <a:latin typeface="Proxima Nova"/>
                <a:ea typeface="Proxima Nova"/>
                <a:cs typeface="Proxima Nova"/>
                <a:sym typeface="Proxima Nova"/>
              </a:rPr>
              <a:t>Read Operations</a:t>
            </a:r>
          </a:p>
          <a:p>
            <a:pPr lvl="0" rtl="0">
              <a:spcBef>
                <a:spcPts val="0"/>
              </a:spcBef>
              <a:buNone/>
            </a:pPr>
            <a:r>
              <a:t/>
            </a:r>
            <a:endParaRPr/>
          </a:p>
        </p:txBody>
      </p:sp>
      <p:pic>
        <p:nvPicPr>
          <p:cNvPr descr="box.PNG" id="212" name="Shape 212"/>
          <p:cNvPicPr preferRelativeResize="0"/>
          <p:nvPr/>
        </p:nvPicPr>
        <p:blipFill>
          <a:blip r:embed="rId4">
            <a:alphaModFix amt="19000"/>
          </a:blip>
          <a:stretch>
            <a:fillRect/>
          </a:stretch>
        </p:blipFill>
        <p:spPr>
          <a:xfrm>
            <a:off x="6163563" y="921279"/>
            <a:ext cx="3049453" cy="1772511"/>
          </a:xfrm>
          <a:prstGeom prst="rect">
            <a:avLst/>
          </a:prstGeom>
          <a:noFill/>
          <a:ln>
            <a:noFill/>
          </a:ln>
        </p:spPr>
      </p:pic>
      <p:pic>
        <p:nvPicPr>
          <p:cNvPr descr="box.PNG" id="213" name="Shape 213"/>
          <p:cNvPicPr preferRelativeResize="0"/>
          <p:nvPr/>
        </p:nvPicPr>
        <p:blipFill>
          <a:blip r:embed="rId5">
            <a:alphaModFix amt="26000"/>
          </a:blip>
          <a:stretch>
            <a:fillRect/>
          </a:stretch>
        </p:blipFill>
        <p:spPr>
          <a:xfrm>
            <a:off x="3015350" y="921279"/>
            <a:ext cx="1469171" cy="2027332"/>
          </a:xfrm>
          <a:prstGeom prst="rect">
            <a:avLst/>
          </a:prstGeom>
          <a:noFill/>
          <a:ln>
            <a:noFill/>
          </a:ln>
        </p:spPr>
      </p:pic>
      <p:pic>
        <p:nvPicPr>
          <p:cNvPr descr="box.PNG" id="214" name="Shape 214"/>
          <p:cNvPicPr preferRelativeResize="0"/>
          <p:nvPr/>
        </p:nvPicPr>
        <p:blipFill>
          <a:blip r:embed="rId5">
            <a:alphaModFix amt="26000"/>
          </a:blip>
          <a:stretch>
            <a:fillRect/>
          </a:stretch>
        </p:blipFill>
        <p:spPr>
          <a:xfrm>
            <a:off x="10700980" y="921279"/>
            <a:ext cx="1469171" cy="2027332"/>
          </a:xfrm>
          <a:prstGeom prst="rect">
            <a:avLst/>
          </a:prstGeom>
          <a:noFill/>
          <a:ln>
            <a:noFill/>
          </a:ln>
        </p:spPr>
      </p:pic>
      <p:pic>
        <p:nvPicPr>
          <p:cNvPr descr="box.PNG" id="215" name="Shape 215"/>
          <p:cNvPicPr preferRelativeResize="0"/>
          <p:nvPr/>
        </p:nvPicPr>
        <p:blipFill>
          <a:blip r:embed="rId6">
            <a:alphaModFix amt="20000"/>
          </a:blip>
          <a:stretch>
            <a:fillRect/>
          </a:stretch>
        </p:blipFill>
        <p:spPr>
          <a:xfrm>
            <a:off x="5030205" y="921275"/>
            <a:ext cx="1133358" cy="1235876"/>
          </a:xfrm>
          <a:prstGeom prst="rect">
            <a:avLst/>
          </a:prstGeom>
          <a:noFill/>
          <a:ln>
            <a:noFill/>
          </a:ln>
        </p:spPr>
      </p:pic>
      <p:pic>
        <p:nvPicPr>
          <p:cNvPr descr="box.PNG" id="216" name="Shape 216"/>
          <p:cNvPicPr preferRelativeResize="0"/>
          <p:nvPr/>
        </p:nvPicPr>
        <p:blipFill>
          <a:blip r:embed="rId6">
            <a:alphaModFix amt="20000"/>
          </a:blip>
          <a:stretch>
            <a:fillRect/>
          </a:stretch>
        </p:blipFill>
        <p:spPr>
          <a:xfrm>
            <a:off x="9213016" y="921279"/>
            <a:ext cx="1133358" cy="1235876"/>
          </a:xfrm>
          <a:prstGeom prst="rect">
            <a:avLst/>
          </a:prstGeom>
          <a:noFill/>
          <a:ln>
            <a:noFill/>
          </a:ln>
        </p:spPr>
      </p:pic>
      <p:pic>
        <p:nvPicPr>
          <p:cNvPr descr="box.PNG" id="217" name="Shape 217"/>
          <p:cNvPicPr preferRelativeResize="0"/>
          <p:nvPr/>
        </p:nvPicPr>
        <p:blipFill>
          <a:blip r:embed="rId7">
            <a:alphaModFix amt="20000"/>
          </a:blip>
          <a:stretch>
            <a:fillRect/>
          </a:stretch>
        </p:blipFill>
        <p:spPr>
          <a:xfrm>
            <a:off x="6768758" y="4929630"/>
            <a:ext cx="1768406" cy="1928371"/>
          </a:xfrm>
          <a:prstGeom prst="rect">
            <a:avLst/>
          </a:prstGeom>
          <a:noFill/>
          <a:ln>
            <a:noFill/>
          </a:ln>
        </p:spPr>
      </p:pic>
      <p:pic>
        <p:nvPicPr>
          <p:cNvPr descr="box.PNG" id="218" name="Shape 218"/>
          <p:cNvPicPr preferRelativeResize="0"/>
          <p:nvPr/>
        </p:nvPicPr>
        <p:blipFill>
          <a:blip r:embed="rId5">
            <a:alphaModFix amt="27000"/>
          </a:blip>
          <a:stretch>
            <a:fillRect/>
          </a:stretch>
        </p:blipFill>
        <p:spPr>
          <a:xfrm>
            <a:off x="925525" y="2286050"/>
            <a:ext cx="539950" cy="508025"/>
          </a:xfrm>
          <a:prstGeom prst="rect">
            <a:avLst/>
          </a:prstGeom>
          <a:noFill/>
          <a:ln>
            <a:noFill/>
          </a:ln>
        </p:spPr>
      </p:pic>
      <p:pic>
        <p:nvPicPr>
          <p:cNvPr descr="box.PNG" id="219" name="Shape 219"/>
          <p:cNvPicPr preferRelativeResize="0"/>
          <p:nvPr/>
        </p:nvPicPr>
        <p:blipFill>
          <a:blip r:embed="rId6">
            <a:alphaModFix amt="20000"/>
          </a:blip>
          <a:stretch>
            <a:fillRect/>
          </a:stretch>
        </p:blipFill>
        <p:spPr>
          <a:xfrm>
            <a:off x="933778" y="3365300"/>
            <a:ext cx="539950" cy="508025"/>
          </a:xfrm>
          <a:prstGeom prst="rect">
            <a:avLst/>
          </a:prstGeom>
          <a:noFill/>
          <a:ln>
            <a:noFill/>
          </a:ln>
        </p:spPr>
      </p:pic>
      <p:pic>
        <p:nvPicPr>
          <p:cNvPr descr="box.PNG" id="220" name="Shape 220"/>
          <p:cNvPicPr preferRelativeResize="0"/>
          <p:nvPr/>
        </p:nvPicPr>
        <p:blipFill>
          <a:blip r:embed="rId4">
            <a:alphaModFix amt="20000"/>
          </a:blip>
          <a:stretch>
            <a:fillRect/>
          </a:stretch>
        </p:blipFill>
        <p:spPr>
          <a:xfrm>
            <a:off x="914783" y="4478500"/>
            <a:ext cx="539941" cy="508025"/>
          </a:xfrm>
          <a:prstGeom prst="rect">
            <a:avLst/>
          </a:prstGeom>
          <a:noFill/>
          <a:ln>
            <a:noFill/>
          </a:ln>
        </p:spPr>
      </p:pic>
      <p:pic>
        <p:nvPicPr>
          <p:cNvPr descr="box.PNG" id="221" name="Shape 221"/>
          <p:cNvPicPr preferRelativeResize="0"/>
          <p:nvPr/>
        </p:nvPicPr>
        <p:blipFill>
          <a:blip r:embed="rId7">
            <a:alphaModFix amt="20000"/>
          </a:blip>
          <a:stretch>
            <a:fillRect/>
          </a:stretch>
        </p:blipFill>
        <p:spPr>
          <a:xfrm>
            <a:off x="941850" y="5568238"/>
            <a:ext cx="539950" cy="529612"/>
          </a:xfrm>
          <a:prstGeom prst="rect">
            <a:avLst/>
          </a:prstGeom>
          <a:noFill/>
          <a:ln>
            <a:noFill/>
          </a:ln>
        </p:spPr>
      </p:pic>
      <p:sp>
        <p:nvSpPr>
          <p:cNvPr id="222" name="Shape 222"/>
          <p:cNvSpPr txBox="1"/>
          <p:nvPr>
            <p:ph idx="1" type="body"/>
          </p:nvPr>
        </p:nvSpPr>
        <p:spPr>
          <a:xfrm>
            <a:off x="1590450" y="2083550"/>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chemeClr val="accent1"/>
                </a:solidFill>
                <a:latin typeface="Proxima Nova"/>
                <a:ea typeface="Proxima Nova"/>
                <a:cs typeface="Proxima Nova"/>
                <a:sym typeface="Proxima Nova"/>
              </a:rPr>
              <a:t>Buffer Inverter</a:t>
            </a:r>
          </a:p>
        </p:txBody>
      </p:sp>
      <p:sp>
        <p:nvSpPr>
          <p:cNvPr id="223" name="Shape 223"/>
          <p:cNvSpPr txBox="1"/>
          <p:nvPr>
            <p:ph idx="1" type="body"/>
          </p:nvPr>
        </p:nvSpPr>
        <p:spPr>
          <a:xfrm>
            <a:off x="1590450" y="3162913"/>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chemeClr val="accent1"/>
                </a:solidFill>
                <a:latin typeface="Proxima Nova"/>
                <a:ea typeface="Proxima Nova"/>
                <a:cs typeface="Proxima Nova"/>
                <a:sym typeface="Proxima Nova"/>
              </a:rPr>
              <a:t>VDD Pmos</a:t>
            </a:r>
          </a:p>
        </p:txBody>
      </p:sp>
      <p:sp>
        <p:nvSpPr>
          <p:cNvPr id="224" name="Shape 224"/>
          <p:cNvSpPr txBox="1"/>
          <p:nvPr>
            <p:ph idx="1" type="body"/>
          </p:nvPr>
        </p:nvSpPr>
        <p:spPr>
          <a:xfrm>
            <a:off x="1590450" y="4242288"/>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chemeClr val="accent1"/>
                </a:solidFill>
                <a:latin typeface="Proxima Nova"/>
                <a:ea typeface="Proxima Nova"/>
                <a:cs typeface="Proxima Nova"/>
                <a:sym typeface="Proxima Nova"/>
              </a:rPr>
              <a:t>Latch-ception</a:t>
            </a:r>
          </a:p>
        </p:txBody>
      </p:sp>
      <p:sp>
        <p:nvSpPr>
          <p:cNvPr id="225" name="Shape 225"/>
          <p:cNvSpPr txBox="1"/>
          <p:nvPr>
            <p:ph idx="1" type="body"/>
          </p:nvPr>
        </p:nvSpPr>
        <p:spPr>
          <a:xfrm>
            <a:off x="1590450" y="5387438"/>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chemeClr val="accent1"/>
                </a:solidFill>
                <a:latin typeface="Proxima Nova"/>
                <a:ea typeface="Proxima Nova"/>
                <a:cs typeface="Proxima Nova"/>
                <a:sym typeface="Proxima Nova"/>
              </a:rPr>
              <a:t>Ground Nmos </a:t>
            </a:r>
          </a:p>
        </p:txBody>
      </p:sp>
      <p:sp>
        <p:nvSpPr>
          <p:cNvPr id="226" name="Shape 226"/>
          <p:cNvSpPr txBox="1"/>
          <p:nvPr/>
        </p:nvSpPr>
        <p:spPr>
          <a:xfrm>
            <a:off x="3241000" y="64010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8: Read Operation Schematic</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Delay and Area</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32" name="Shape 232"/>
          <p:cNvSpPr txBox="1"/>
          <p:nvPr>
            <p:ph idx="4" type="body"/>
          </p:nvPr>
        </p:nvSpPr>
        <p:spPr>
          <a:xfrm>
            <a:off x="844650" y="1067725"/>
            <a:ext cx="3738600" cy="5129700"/>
          </a:xfrm>
          <a:prstGeom prst="rect">
            <a:avLst/>
          </a:prstGeom>
          <a:noFill/>
          <a:ln>
            <a:noFill/>
          </a:ln>
        </p:spPr>
        <p:txBody>
          <a:bodyPr anchorCtr="0" anchor="t" bIns="60925" lIns="121875" rIns="121875" wrap="square" tIns="60925">
            <a:noAutofit/>
          </a:bodyPr>
          <a:lstStyle/>
          <a:p>
            <a:pPr indent="-228600" lvl="0" marL="457200" rtl="0">
              <a:spcBef>
                <a:spcPts val="0"/>
              </a:spcBef>
              <a:buFont typeface="Proxima Nova"/>
            </a:pPr>
            <a:r>
              <a:rPr lang="en-US">
                <a:solidFill>
                  <a:schemeClr val="accent1"/>
                </a:solidFill>
                <a:latin typeface="Proxima Nova"/>
                <a:ea typeface="Proxima Nova"/>
                <a:cs typeface="Proxima Nova"/>
                <a:sym typeface="Proxima Nova"/>
              </a:rPr>
              <a:t>Delay measured as how long for MTJ to switch after current signal reaches it. </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Over 15 nanoseconds: Failure. </a:t>
            </a:r>
          </a:p>
          <a:p>
            <a:pPr indent="-228600" lvl="0" marL="457200" rtl="0">
              <a:spcBef>
                <a:spcPts val="0"/>
              </a:spcBef>
              <a:buClr>
                <a:schemeClr val="accent1"/>
              </a:buClr>
              <a:buFont typeface="Proxima Nova"/>
            </a:pPr>
            <a:r>
              <a:rPr lang="en-US">
                <a:solidFill>
                  <a:schemeClr val="accent1"/>
                </a:solidFill>
                <a:latin typeface="Proxima Nova"/>
                <a:ea typeface="Proxima Nova"/>
                <a:cs typeface="Proxima Nova"/>
                <a:sym typeface="Proxima Nova"/>
              </a:rPr>
              <a:t>Area is the summation of all transistor widths being tested.</a:t>
            </a:r>
          </a:p>
        </p:txBody>
      </p:sp>
      <p:sp>
        <p:nvSpPr>
          <p:cNvPr id="233" name="Shape 233"/>
          <p:cNvSpPr txBox="1"/>
          <p:nvPr/>
        </p:nvSpPr>
        <p:spPr>
          <a:xfrm>
            <a:off x="4871250" y="585647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9: Delay and Area Diagram </a:t>
            </a:r>
          </a:p>
        </p:txBody>
      </p:sp>
      <p:pic>
        <p:nvPicPr>
          <p:cNvPr id="234" name="Shape 234"/>
          <p:cNvPicPr preferRelativeResize="0"/>
          <p:nvPr/>
        </p:nvPicPr>
        <p:blipFill>
          <a:blip r:embed="rId3">
            <a:alphaModFix/>
          </a:blip>
          <a:stretch>
            <a:fillRect/>
          </a:stretch>
        </p:blipFill>
        <p:spPr>
          <a:xfrm>
            <a:off x="4871250" y="1498625"/>
            <a:ext cx="7317577" cy="4445101"/>
          </a:xfrm>
          <a:prstGeom prst="rect">
            <a:avLst/>
          </a:prstGeom>
          <a:noFill/>
          <a:ln>
            <a:noFill/>
          </a:ln>
        </p:spPr>
      </p:pic>
      <p:sp>
        <p:nvSpPr>
          <p:cNvPr id="235" name="Shape 235"/>
          <p:cNvSpPr txBox="1"/>
          <p:nvPr/>
        </p:nvSpPr>
        <p:spPr>
          <a:xfrm>
            <a:off x="3969425" y="2796375"/>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1800">
                <a:solidFill>
                  <a:srgbClr val="00FF00"/>
                </a:solidFill>
                <a:latin typeface="Proxima Nova"/>
                <a:ea typeface="Proxima Nova"/>
                <a:cs typeface="Proxima Nova"/>
                <a:sym typeface="Proxima Nova"/>
              </a:rPr>
              <a:t>Delay (ns)</a:t>
            </a:r>
          </a:p>
          <a:p>
            <a:pPr lvl="0" rtl="0">
              <a:spcBef>
                <a:spcPts val="0"/>
              </a:spcBef>
              <a:buNone/>
            </a:pPr>
            <a:r>
              <a:t/>
            </a:r>
            <a:endParaRPr>
              <a:solidFill>
                <a:srgbClr val="00FF00"/>
              </a:solidFill>
            </a:endParaRPr>
          </a:p>
        </p:txBody>
      </p:sp>
      <p:sp>
        <p:nvSpPr>
          <p:cNvPr id="236" name="Shape 236"/>
          <p:cNvSpPr txBox="1"/>
          <p:nvPr/>
        </p:nvSpPr>
        <p:spPr>
          <a:xfrm>
            <a:off x="9264575" y="5943725"/>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1800">
                <a:solidFill>
                  <a:srgbClr val="00FF00"/>
                </a:solidFill>
                <a:latin typeface="Proxima Nova"/>
                <a:ea typeface="Proxima Nova"/>
                <a:cs typeface="Proxima Nova"/>
                <a:sym typeface="Proxima Nova"/>
              </a:rPr>
              <a:t>Area (u)</a:t>
            </a:r>
          </a:p>
          <a:p>
            <a:pPr lvl="0" rtl="0">
              <a:spcBef>
                <a:spcPts val="0"/>
              </a:spcBef>
              <a:buNone/>
            </a:pPr>
            <a:r>
              <a:t/>
            </a:r>
            <a:endParaRPr>
              <a:solidFill>
                <a:srgbClr val="00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sz="4800">
                <a:latin typeface="Proxima Nova"/>
                <a:ea typeface="Proxima Nova"/>
                <a:cs typeface="Proxima Nova"/>
                <a:sym typeface="Proxima Nova"/>
              </a:rPr>
              <a:t>Research Goals</a:t>
            </a:r>
          </a:p>
        </p:txBody>
      </p:sp>
      <p:grpSp>
        <p:nvGrpSpPr>
          <p:cNvPr id="243" name="Shape 243"/>
          <p:cNvGrpSpPr/>
          <p:nvPr/>
        </p:nvGrpSpPr>
        <p:grpSpPr>
          <a:xfrm>
            <a:off x="945438" y="1706572"/>
            <a:ext cx="8745024" cy="2478874"/>
            <a:chOff x="0" y="0"/>
            <a:chExt cx="5078411" cy="4465636"/>
          </a:xfrm>
        </p:grpSpPr>
        <p:sp>
          <p:nvSpPr>
            <p:cNvPr id="244" name="Shape 244"/>
            <p:cNvSpPr/>
            <p:nvPr/>
          </p:nvSpPr>
          <p:spPr>
            <a:xfrm>
              <a:off x="0" y="0"/>
              <a:ext cx="4316650" cy="1339691"/>
            </a:xfrm>
            <a:prstGeom prst="roundRect">
              <a:avLst>
                <a:gd fmla="val 10000" name="adj"/>
              </a:avLst>
            </a:prstGeom>
            <a:gradFill>
              <a:gsLst>
                <a:gs pos="0">
                  <a:srgbClr val="703000"/>
                </a:gs>
                <a:gs pos="50000">
                  <a:srgbClr val="A44A00"/>
                </a:gs>
                <a:gs pos="70000">
                  <a:srgbClr val="BC5500"/>
                </a:gs>
                <a:gs pos="100000">
                  <a:srgbClr val="F26D00"/>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45" name="Shape 245"/>
            <p:cNvSpPr txBox="1"/>
            <p:nvPr/>
          </p:nvSpPr>
          <p:spPr>
            <a:xfrm>
              <a:off x="39249" y="39233"/>
              <a:ext cx="4462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Individual Transistors in Full Latch</a:t>
              </a:r>
            </a:p>
          </p:txBody>
        </p:sp>
        <p:sp>
          <p:nvSpPr>
            <p:cNvPr id="246" name="Shape 246"/>
            <p:cNvSpPr/>
            <p:nvPr/>
          </p:nvSpPr>
          <p:spPr>
            <a:xfrm>
              <a:off x="380880" y="1562972"/>
              <a:ext cx="4316650" cy="1339691"/>
            </a:xfrm>
            <a:prstGeom prst="roundRect">
              <a:avLst>
                <a:gd fmla="val 10000" name="adj"/>
              </a:avLst>
            </a:prstGeom>
            <a:gradFill>
              <a:gsLst>
                <a:gs pos="0">
                  <a:srgbClr val="5A005E"/>
                </a:gs>
                <a:gs pos="50000">
                  <a:srgbClr val="920097"/>
                </a:gs>
                <a:gs pos="70000">
                  <a:srgbClr val="A100A7"/>
                </a:gs>
                <a:gs pos="100000">
                  <a:srgbClr val="C800CE"/>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47" name="Shape 247"/>
            <p:cNvSpPr txBox="1"/>
            <p:nvPr/>
          </p:nvSpPr>
          <p:spPr>
            <a:xfrm>
              <a:off x="420115" y="1602199"/>
              <a:ext cx="4081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Full Write Cycle</a:t>
              </a:r>
            </a:p>
          </p:txBody>
        </p:sp>
        <p:sp>
          <p:nvSpPr>
            <p:cNvPr id="248" name="Shape 248"/>
            <p:cNvSpPr/>
            <p:nvPr/>
          </p:nvSpPr>
          <p:spPr>
            <a:xfrm>
              <a:off x="761761" y="3125945"/>
              <a:ext cx="4316650" cy="1339691"/>
            </a:xfrm>
            <a:prstGeom prst="roundRect">
              <a:avLst>
                <a:gd fmla="val 10000" name="adj"/>
              </a:avLst>
            </a:prstGeom>
            <a:gradFill>
              <a:gsLst>
                <a:gs pos="0">
                  <a:srgbClr val="394404"/>
                </a:gs>
                <a:gs pos="50000">
                  <a:srgbClr val="5F6F0F"/>
                </a:gs>
                <a:gs pos="70000">
                  <a:srgbClr val="65741A"/>
                </a:gs>
                <a:gs pos="100000">
                  <a:srgbClr val="C5E22B"/>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49" name="Shape 249"/>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Optimization</a:t>
              </a:r>
            </a:p>
          </p:txBody>
        </p:sp>
        <p:sp>
          <p:nvSpPr>
            <p:cNvPr id="250" name="Shape 250"/>
            <p:cNvSpPr/>
            <p:nvPr/>
          </p:nvSpPr>
          <p:spPr>
            <a:xfrm>
              <a:off x="3445850" y="1015932"/>
              <a:ext cx="870799" cy="870799"/>
            </a:xfrm>
            <a:prstGeom prst="downArrow">
              <a:avLst>
                <a:gd fmla="val 55000" name="adj1"/>
                <a:gd fmla="val 45000" name="adj2"/>
              </a:avLst>
            </a:prstGeom>
            <a:solidFill>
              <a:srgbClr val="F5D9C9">
                <a:alpha val="89803"/>
              </a:srgbClr>
            </a:solidFill>
            <a:ln cap="flat" cmpd="sng" w="9525">
              <a:solidFill>
                <a:srgbClr val="F5D9C9">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1" name="Shape 251"/>
            <p:cNvSpPr txBox="1"/>
            <p:nvPr/>
          </p:nvSpPr>
          <p:spPr>
            <a:xfrm>
              <a:off x="3641780" y="1015932"/>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52" name="Shape 252"/>
            <p:cNvSpPr/>
            <p:nvPr/>
          </p:nvSpPr>
          <p:spPr>
            <a:xfrm>
              <a:off x="3826731" y="2569974"/>
              <a:ext cx="870799" cy="870799"/>
            </a:xfrm>
            <a:prstGeom prst="downArrow">
              <a:avLst>
                <a:gd fmla="val 55000" name="adj1"/>
                <a:gd fmla="val 45000" name="adj2"/>
              </a:avLst>
            </a:prstGeom>
            <a:solidFill>
              <a:srgbClr val="E0CBE1">
                <a:alpha val="89803"/>
              </a:srgbClr>
            </a:solidFill>
            <a:ln cap="flat" cmpd="sng" w="9525">
              <a:solidFill>
                <a:srgbClr val="E0CBE1">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3" name="Shape 253"/>
            <p:cNvSpPr txBox="1"/>
            <p:nvPr/>
          </p:nvSpPr>
          <p:spPr>
            <a:xfrm>
              <a:off x="4022661" y="2569974"/>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grpSp>
        <p:nvGrpSpPr>
          <p:cNvPr id="254" name="Shape 254"/>
          <p:cNvGrpSpPr/>
          <p:nvPr/>
        </p:nvGrpSpPr>
        <p:grpSpPr>
          <a:xfrm>
            <a:off x="2834175" y="4252347"/>
            <a:ext cx="8745198" cy="2478935"/>
            <a:chOff x="-51" y="0"/>
            <a:chExt cx="5078512" cy="4465745"/>
          </a:xfrm>
        </p:grpSpPr>
        <p:sp>
          <p:nvSpPr>
            <p:cNvPr id="255" name="Shape 255"/>
            <p:cNvSpPr/>
            <p:nvPr/>
          </p:nvSpPr>
          <p:spPr>
            <a:xfrm>
              <a:off x="0" y="0"/>
              <a:ext cx="4316700" cy="1339800"/>
            </a:xfrm>
            <a:prstGeom prst="roundRect">
              <a:avLst>
                <a:gd fmla="val 10000" name="adj"/>
              </a:avLst>
            </a:prstGeom>
            <a:gradFill>
              <a:gsLst>
                <a:gs pos="0">
                  <a:srgbClr val="703000"/>
                </a:gs>
                <a:gs pos="50000">
                  <a:srgbClr val="A44A00"/>
                </a:gs>
                <a:gs pos="70000">
                  <a:srgbClr val="BC5500"/>
                </a:gs>
                <a:gs pos="100000">
                  <a:srgbClr val="F26D00"/>
                </a:gs>
              </a:gsLst>
              <a:lin ang="16200038"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56" name="Shape 256"/>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Failure Rate Simulations</a:t>
              </a:r>
            </a:p>
          </p:txBody>
        </p:sp>
        <p:sp>
          <p:nvSpPr>
            <p:cNvPr id="257" name="Shape 257"/>
            <p:cNvSpPr/>
            <p:nvPr/>
          </p:nvSpPr>
          <p:spPr>
            <a:xfrm>
              <a:off x="380880" y="1562972"/>
              <a:ext cx="4316700" cy="1339800"/>
            </a:xfrm>
            <a:prstGeom prst="roundRect">
              <a:avLst>
                <a:gd fmla="val 10000" name="adj"/>
              </a:avLst>
            </a:prstGeom>
            <a:gradFill>
              <a:gsLst>
                <a:gs pos="0">
                  <a:srgbClr val="3177EE"/>
                </a:gs>
                <a:gs pos="100000">
                  <a:srgbClr val="113D8A"/>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58" name="Shape 258"/>
            <p:cNvSpPr txBox="1"/>
            <p:nvPr/>
          </p:nvSpPr>
          <p:spPr>
            <a:xfrm>
              <a:off x="420114" y="1602195"/>
              <a:ext cx="42774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Optimize, Simulate Read Cycle</a:t>
              </a:r>
            </a:p>
          </p:txBody>
        </p:sp>
        <p:sp>
          <p:nvSpPr>
            <p:cNvPr id="259" name="Shape 259"/>
            <p:cNvSpPr/>
            <p:nvPr/>
          </p:nvSpPr>
          <p:spPr>
            <a:xfrm>
              <a:off x="761761" y="3125945"/>
              <a:ext cx="4316700" cy="1339800"/>
            </a:xfrm>
            <a:prstGeom prst="roundRect">
              <a:avLst>
                <a:gd fmla="val 10000" name="adj"/>
              </a:avLst>
            </a:prstGeom>
            <a:gradFill>
              <a:gsLst>
                <a:gs pos="0">
                  <a:srgbClr val="9898D7"/>
                </a:gs>
                <a:gs pos="100000">
                  <a:srgbClr val="4A4AA1"/>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60" name="Shape 260"/>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Latch Layout</a:t>
              </a:r>
            </a:p>
          </p:txBody>
        </p:sp>
        <p:sp>
          <p:nvSpPr>
            <p:cNvPr id="261" name="Shape 261"/>
            <p:cNvSpPr/>
            <p:nvPr/>
          </p:nvSpPr>
          <p:spPr>
            <a:xfrm>
              <a:off x="3445850" y="1015932"/>
              <a:ext cx="870900" cy="8709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2" name="Shape 262"/>
            <p:cNvSpPr txBox="1"/>
            <p:nvPr/>
          </p:nvSpPr>
          <p:spPr>
            <a:xfrm>
              <a:off x="3641780" y="1015932"/>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63" name="Shape 263"/>
            <p:cNvSpPr/>
            <p:nvPr/>
          </p:nvSpPr>
          <p:spPr>
            <a:xfrm>
              <a:off x="3826731" y="2569974"/>
              <a:ext cx="870900" cy="870900"/>
            </a:xfrm>
            <a:prstGeom prst="downArrow">
              <a:avLst>
                <a:gd fmla="val 55000" name="adj1"/>
                <a:gd fmla="val 45000" name="adj2"/>
              </a:avLst>
            </a:prstGeom>
            <a:solidFill>
              <a:srgbClr val="E0CBE1">
                <a:alpha val="89800"/>
              </a:srgbClr>
            </a:solidFill>
            <a:ln cap="flat" cmpd="sng" w="9525">
              <a:solidFill>
                <a:srgbClr val="E0CBE1">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4" name="Shape 264"/>
            <p:cNvSpPr txBox="1"/>
            <p:nvPr/>
          </p:nvSpPr>
          <p:spPr>
            <a:xfrm>
              <a:off x="4022661" y="2569974"/>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sp>
        <p:nvSpPr>
          <p:cNvPr id="265" name="Shape 265"/>
          <p:cNvSpPr/>
          <p:nvPr/>
        </p:nvSpPr>
        <p:spPr>
          <a:xfrm>
            <a:off x="8191042" y="3961791"/>
            <a:ext cx="1499400" cy="4833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6" name="Shape 266"/>
          <p:cNvSpPr/>
          <p:nvPr/>
        </p:nvSpPr>
        <p:spPr>
          <a:xfrm>
            <a:off x="8401050" y="1809750"/>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CE5CD"/>
              </a:solidFill>
            </a:endParaRPr>
          </a:p>
        </p:txBody>
      </p:sp>
      <p:sp>
        <p:nvSpPr>
          <p:cNvPr id="267" name="Shape 267"/>
          <p:cNvSpPr/>
          <p:nvPr/>
        </p:nvSpPr>
        <p:spPr>
          <a:xfrm rot="2656487">
            <a:off x="8546880" y="2118416"/>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68" name="Shape 268"/>
          <p:cNvSpPr/>
          <p:nvPr/>
        </p:nvSpPr>
        <p:spPr>
          <a:xfrm rot="8143320">
            <a:off x="8597574" y="2071053"/>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69" name="Shape 269"/>
          <p:cNvSpPr/>
          <p:nvPr/>
        </p:nvSpPr>
        <p:spPr>
          <a:xfrm>
            <a:off x="9081150" y="265951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70" name="Shape 270"/>
          <p:cNvSpPr/>
          <p:nvPr/>
        </p:nvSpPr>
        <p:spPr>
          <a:xfrm rot="2656487">
            <a:off x="9226980" y="2968179"/>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71" name="Shape 271"/>
          <p:cNvSpPr/>
          <p:nvPr/>
        </p:nvSpPr>
        <p:spPr>
          <a:xfrm rot="8143320">
            <a:off x="9277674" y="2920815"/>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72" name="Shape 272"/>
          <p:cNvSpPr/>
          <p:nvPr/>
        </p:nvSpPr>
        <p:spPr>
          <a:xfrm>
            <a:off x="9737925" y="352866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73" name="Shape 273"/>
          <p:cNvSpPr/>
          <p:nvPr/>
        </p:nvSpPr>
        <p:spPr>
          <a:xfrm rot="2656487">
            <a:off x="9883755" y="3837329"/>
            <a:ext cx="150838"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4" name="Shape 274"/>
          <p:cNvSpPr/>
          <p:nvPr/>
        </p:nvSpPr>
        <p:spPr>
          <a:xfrm rot="8143320">
            <a:off x="9934449" y="3789965"/>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75" name="Shape 275"/>
          <p:cNvSpPr/>
          <p:nvPr/>
        </p:nvSpPr>
        <p:spPr>
          <a:xfrm>
            <a:off x="10347225" y="432701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76" name="Shape 276"/>
          <p:cNvSpPr/>
          <p:nvPr/>
        </p:nvSpPr>
        <p:spPr>
          <a:xfrm rot="2656487">
            <a:off x="10493055" y="4635679"/>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77" name="Shape 277"/>
          <p:cNvSpPr/>
          <p:nvPr/>
        </p:nvSpPr>
        <p:spPr>
          <a:xfrm rot="8143320">
            <a:off x="10543749" y="4588315"/>
            <a:ext cx="286189"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8" name="Shape 278"/>
          <p:cNvSpPr/>
          <p:nvPr/>
        </p:nvSpPr>
        <p:spPr>
          <a:xfrm>
            <a:off x="10970075" y="520531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79" name="Shape 279"/>
          <p:cNvSpPr/>
          <p:nvPr/>
        </p:nvSpPr>
        <p:spPr>
          <a:xfrm>
            <a:off x="11579375" y="6092138"/>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Individual Transistor Sweeping</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pic>
        <p:nvPicPr>
          <p:cNvPr id="285" name="Shape 285"/>
          <p:cNvPicPr preferRelativeResize="0"/>
          <p:nvPr/>
        </p:nvPicPr>
        <p:blipFill>
          <a:blip r:embed="rId3">
            <a:alphaModFix/>
          </a:blip>
          <a:stretch>
            <a:fillRect/>
          </a:stretch>
        </p:blipFill>
        <p:spPr>
          <a:xfrm>
            <a:off x="3264900" y="1025298"/>
            <a:ext cx="8923916" cy="5832701"/>
          </a:xfrm>
          <a:prstGeom prst="rect">
            <a:avLst/>
          </a:prstGeom>
          <a:noFill/>
          <a:ln>
            <a:noFill/>
          </a:ln>
        </p:spPr>
      </p:pic>
      <p:cxnSp>
        <p:nvCxnSpPr>
          <p:cNvPr id="286" name="Shape 286"/>
          <p:cNvCxnSpPr/>
          <p:nvPr/>
        </p:nvCxnSpPr>
        <p:spPr>
          <a:xfrm>
            <a:off x="2568125" y="3054800"/>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287" name="Shape 287"/>
          <p:cNvCxnSpPr/>
          <p:nvPr/>
        </p:nvCxnSpPr>
        <p:spPr>
          <a:xfrm>
            <a:off x="2568125" y="1721100"/>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288" name="Shape 288"/>
          <p:cNvCxnSpPr/>
          <p:nvPr/>
        </p:nvCxnSpPr>
        <p:spPr>
          <a:xfrm>
            <a:off x="2568125" y="4532850"/>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289" name="Shape 289"/>
          <p:cNvCxnSpPr/>
          <p:nvPr/>
        </p:nvCxnSpPr>
        <p:spPr>
          <a:xfrm>
            <a:off x="2568125" y="5806375"/>
            <a:ext cx="908700" cy="152400"/>
          </a:xfrm>
          <a:prstGeom prst="straightConnector1">
            <a:avLst/>
          </a:prstGeom>
          <a:noFill/>
          <a:ln cap="flat" cmpd="sng" w="38100">
            <a:solidFill>
              <a:srgbClr val="00FF00"/>
            </a:solidFill>
            <a:prstDash val="solid"/>
            <a:round/>
            <a:headEnd len="lg" w="lg" type="none"/>
            <a:tailEnd len="lg" w="lg" type="triangle"/>
          </a:ln>
        </p:spPr>
      </p:cxnSp>
      <p:sp>
        <p:nvSpPr>
          <p:cNvPr id="290" name="Shape 290"/>
          <p:cNvSpPr txBox="1"/>
          <p:nvPr/>
        </p:nvSpPr>
        <p:spPr>
          <a:xfrm>
            <a:off x="1116825" y="1293338"/>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MTJd resistance</a:t>
            </a:r>
          </a:p>
          <a:p>
            <a:pPr lvl="0" rtl="0">
              <a:spcBef>
                <a:spcPts val="0"/>
              </a:spcBef>
              <a:buNone/>
            </a:pPr>
            <a:r>
              <a:t/>
            </a:r>
            <a:endParaRPr/>
          </a:p>
        </p:txBody>
      </p:sp>
      <p:sp>
        <p:nvSpPr>
          <p:cNvPr id="291" name="Shape 291"/>
          <p:cNvSpPr txBox="1"/>
          <p:nvPr/>
        </p:nvSpPr>
        <p:spPr>
          <a:xfrm>
            <a:off x="1049775" y="5393738"/>
            <a:ext cx="24489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MTJr resistance</a:t>
            </a:r>
          </a:p>
          <a:p>
            <a:pPr lvl="0" rtl="0">
              <a:spcBef>
                <a:spcPts val="0"/>
              </a:spcBef>
              <a:buNone/>
            </a:pPr>
            <a:r>
              <a:t/>
            </a:r>
            <a:endParaRPr/>
          </a:p>
        </p:txBody>
      </p:sp>
      <p:sp>
        <p:nvSpPr>
          <p:cNvPr id="292" name="Shape 292"/>
          <p:cNvSpPr txBox="1"/>
          <p:nvPr/>
        </p:nvSpPr>
        <p:spPr>
          <a:xfrm>
            <a:off x="1049775" y="4208063"/>
            <a:ext cx="19536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MTJd theta</a:t>
            </a:r>
          </a:p>
          <a:p>
            <a:pPr lvl="0" rtl="0">
              <a:spcBef>
                <a:spcPts val="0"/>
              </a:spcBef>
              <a:buNone/>
            </a:pPr>
            <a:r>
              <a:t/>
            </a:r>
            <a:endParaRPr/>
          </a:p>
        </p:txBody>
      </p:sp>
      <p:sp>
        <p:nvSpPr>
          <p:cNvPr id="293" name="Shape 293"/>
          <p:cNvSpPr txBox="1"/>
          <p:nvPr/>
        </p:nvSpPr>
        <p:spPr>
          <a:xfrm>
            <a:off x="1096125" y="2709288"/>
            <a:ext cx="19536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MTJr theta</a:t>
            </a:r>
          </a:p>
          <a:p>
            <a:pPr lvl="0" rtl="0">
              <a:spcBef>
                <a:spcPts val="0"/>
              </a:spcBef>
              <a:buNone/>
            </a:pPr>
            <a:r>
              <a:t/>
            </a:r>
            <a:endParaRPr/>
          </a:p>
        </p:txBody>
      </p:sp>
      <p:sp>
        <p:nvSpPr>
          <p:cNvPr id="294" name="Shape 294"/>
          <p:cNvSpPr/>
          <p:nvPr/>
        </p:nvSpPr>
        <p:spPr>
          <a:xfrm rot="-5400000">
            <a:off x="6886700" y="366725"/>
            <a:ext cx="156300" cy="2253000"/>
          </a:xfrm>
          <a:prstGeom prst="leftBracket">
            <a:avLst>
              <a:gd fmla="val 8333"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295" name="Shape 295"/>
          <p:cNvSpPr/>
          <p:nvPr/>
        </p:nvSpPr>
        <p:spPr>
          <a:xfrm rot="5400000">
            <a:off x="6258078" y="1572950"/>
            <a:ext cx="156300" cy="2736600"/>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296" name="Shape 296"/>
          <p:cNvSpPr/>
          <p:nvPr/>
        </p:nvSpPr>
        <p:spPr>
          <a:xfrm rot="-5400000">
            <a:off x="5095826" y="1172600"/>
            <a:ext cx="156300" cy="1723800"/>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297" name="Shape 297"/>
          <p:cNvSpPr/>
          <p:nvPr/>
        </p:nvSpPr>
        <p:spPr>
          <a:xfrm rot="5400000">
            <a:off x="10984175" y="1405100"/>
            <a:ext cx="156300" cy="2253000"/>
          </a:xfrm>
          <a:prstGeom prst="leftBracket">
            <a:avLst>
              <a:gd fmla="val 8333"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298" name="Shape 298"/>
          <p:cNvSpPr txBox="1"/>
          <p:nvPr/>
        </p:nvSpPr>
        <p:spPr>
          <a:xfrm>
            <a:off x="6631250" y="1498625"/>
            <a:ext cx="1460100" cy="483300"/>
          </a:xfrm>
          <a:prstGeom prst="rect">
            <a:avLst/>
          </a:prstGeom>
          <a:noFill/>
          <a:ln>
            <a:noFill/>
          </a:ln>
        </p:spPr>
        <p:txBody>
          <a:bodyPr anchorCtr="0" anchor="t" bIns="91425" lIns="91425" rIns="91425" wrap="square" tIns="91425">
            <a:noAutofit/>
          </a:bodyPr>
          <a:lstStyle/>
          <a:p>
            <a:pPr lvl="0">
              <a:spcBef>
                <a:spcPts val="0"/>
              </a:spcBef>
              <a:buNone/>
            </a:pPr>
            <a:r>
              <a:rPr b="1" lang="en-US" sz="1800">
                <a:solidFill>
                  <a:srgbClr val="FF0000"/>
                </a:solidFill>
              </a:rPr>
              <a:t>FAIL</a:t>
            </a:r>
          </a:p>
        </p:txBody>
      </p:sp>
      <p:sp>
        <p:nvSpPr>
          <p:cNvPr id="299" name="Shape 299"/>
          <p:cNvSpPr txBox="1"/>
          <p:nvPr/>
        </p:nvSpPr>
        <p:spPr>
          <a:xfrm>
            <a:off x="10407700" y="2042125"/>
            <a:ext cx="1460100" cy="483300"/>
          </a:xfrm>
          <a:prstGeom prst="rect">
            <a:avLst/>
          </a:prstGeom>
          <a:noFill/>
          <a:ln>
            <a:noFill/>
          </a:ln>
        </p:spPr>
        <p:txBody>
          <a:bodyPr anchorCtr="0" anchor="t" bIns="91425" lIns="91425" rIns="91425" wrap="square" tIns="91425">
            <a:noAutofit/>
          </a:bodyPr>
          <a:lstStyle/>
          <a:p>
            <a:pPr lvl="0" rtl="0">
              <a:spcBef>
                <a:spcPts val="0"/>
              </a:spcBef>
              <a:buNone/>
            </a:pPr>
            <a:r>
              <a:rPr b="1" lang="en-US" sz="1800">
                <a:solidFill>
                  <a:srgbClr val="FF0000"/>
                </a:solidFill>
              </a:rPr>
              <a:t>FAIL</a:t>
            </a:r>
          </a:p>
        </p:txBody>
      </p:sp>
      <p:sp>
        <p:nvSpPr>
          <p:cNvPr id="300" name="Shape 300"/>
          <p:cNvSpPr txBox="1"/>
          <p:nvPr/>
        </p:nvSpPr>
        <p:spPr>
          <a:xfrm>
            <a:off x="4772025" y="2246225"/>
            <a:ext cx="1460100" cy="483300"/>
          </a:xfrm>
          <a:prstGeom prst="rect">
            <a:avLst/>
          </a:prstGeom>
          <a:noFill/>
          <a:ln>
            <a:noFill/>
          </a:ln>
        </p:spPr>
        <p:txBody>
          <a:bodyPr anchorCtr="0" anchor="t" bIns="91425" lIns="91425" rIns="91425" wrap="square" tIns="91425">
            <a:noAutofit/>
          </a:bodyPr>
          <a:lstStyle/>
          <a:p>
            <a:pPr lvl="0" rtl="0">
              <a:spcBef>
                <a:spcPts val="0"/>
              </a:spcBef>
              <a:buNone/>
            </a:pPr>
            <a:r>
              <a:rPr b="1" lang="en-US" sz="1800">
                <a:solidFill>
                  <a:srgbClr val="00FF00"/>
                </a:solidFill>
              </a:rPr>
              <a:t>PASS</a:t>
            </a:r>
          </a:p>
        </p:txBody>
      </p:sp>
      <p:sp>
        <p:nvSpPr>
          <p:cNvPr id="301" name="Shape 301"/>
          <p:cNvSpPr txBox="1"/>
          <p:nvPr/>
        </p:nvSpPr>
        <p:spPr>
          <a:xfrm>
            <a:off x="10483900" y="6195000"/>
            <a:ext cx="19536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Time (s)</a:t>
            </a:r>
          </a:p>
          <a:p>
            <a:pPr lv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Shape 306"/>
          <p:cNvPicPr preferRelativeResize="0"/>
          <p:nvPr/>
        </p:nvPicPr>
        <p:blipFill rotWithShape="1">
          <a:blip r:embed="rId3">
            <a:alphaModFix/>
          </a:blip>
          <a:srcRect b="10408" l="18046" r="0" t="7630"/>
          <a:stretch/>
        </p:blipFill>
        <p:spPr>
          <a:xfrm>
            <a:off x="3316275" y="942950"/>
            <a:ext cx="8872551" cy="5915048"/>
          </a:xfrm>
          <a:prstGeom prst="rect">
            <a:avLst/>
          </a:prstGeom>
          <a:noFill/>
          <a:ln>
            <a:noFill/>
          </a:ln>
        </p:spPr>
      </p:pic>
      <p:sp>
        <p:nvSpPr>
          <p:cNvPr id="307" name="Shape 307"/>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Individual Transistor Delay vs Width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08" name="Shape 308"/>
          <p:cNvSpPr txBox="1"/>
          <p:nvPr/>
        </p:nvSpPr>
        <p:spPr>
          <a:xfrm>
            <a:off x="10597950" y="6148600"/>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Width (m)</a:t>
            </a:r>
          </a:p>
          <a:p>
            <a:pPr lvl="0" rtl="0">
              <a:spcBef>
                <a:spcPts val="0"/>
              </a:spcBef>
              <a:buNone/>
            </a:pPr>
            <a:r>
              <a:t/>
            </a:r>
            <a:endParaRPr/>
          </a:p>
        </p:txBody>
      </p:sp>
      <p:sp>
        <p:nvSpPr>
          <p:cNvPr id="309" name="Shape 309"/>
          <p:cNvSpPr txBox="1"/>
          <p:nvPr/>
        </p:nvSpPr>
        <p:spPr>
          <a:xfrm>
            <a:off x="3316275" y="2251675"/>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1800">
                <a:solidFill>
                  <a:srgbClr val="FF9900"/>
                </a:solidFill>
                <a:latin typeface="Proxima Nova"/>
                <a:ea typeface="Proxima Nova"/>
                <a:cs typeface="Proxima Nova"/>
                <a:sym typeface="Proxima Nova"/>
              </a:rPr>
              <a:t>Delay (s)</a:t>
            </a:r>
          </a:p>
          <a:p>
            <a:pPr lvl="0" rtl="0">
              <a:spcBef>
                <a:spcPts val="0"/>
              </a:spcBef>
              <a:buNone/>
            </a:pPr>
            <a:r>
              <a:t/>
            </a:r>
            <a:endParaRPr/>
          </a:p>
        </p:txBody>
      </p:sp>
      <p:sp>
        <p:nvSpPr>
          <p:cNvPr id="310" name="Shape 310"/>
          <p:cNvSpPr/>
          <p:nvPr/>
        </p:nvSpPr>
        <p:spPr>
          <a:xfrm rot="5400000">
            <a:off x="9321448" y="1214000"/>
            <a:ext cx="156300" cy="4952700"/>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311" name="Shape 311"/>
          <p:cNvSpPr txBox="1"/>
          <p:nvPr/>
        </p:nvSpPr>
        <p:spPr>
          <a:xfrm>
            <a:off x="7890750" y="3128900"/>
            <a:ext cx="2246400" cy="483300"/>
          </a:xfrm>
          <a:prstGeom prst="rect">
            <a:avLst/>
          </a:prstGeom>
          <a:noFill/>
          <a:ln>
            <a:noFill/>
          </a:ln>
        </p:spPr>
        <p:txBody>
          <a:bodyPr anchorCtr="0" anchor="t" bIns="91425" lIns="91425" rIns="91425" wrap="square" tIns="91425">
            <a:noAutofit/>
          </a:bodyPr>
          <a:lstStyle/>
          <a:p>
            <a:pPr lvl="0" rtl="0">
              <a:spcBef>
                <a:spcPts val="0"/>
              </a:spcBef>
              <a:buNone/>
            </a:pPr>
            <a:r>
              <a:rPr b="1" lang="en-US" sz="1800">
                <a:solidFill>
                  <a:srgbClr val="00FF00"/>
                </a:solidFill>
              </a:rPr>
              <a:t>SATURATION</a:t>
            </a:r>
          </a:p>
        </p:txBody>
      </p:sp>
      <p:sp>
        <p:nvSpPr>
          <p:cNvPr id="312" name="Shape 312"/>
          <p:cNvSpPr txBox="1"/>
          <p:nvPr/>
        </p:nvSpPr>
        <p:spPr>
          <a:xfrm>
            <a:off x="3316275" y="4935975"/>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1800">
                <a:solidFill>
                  <a:srgbClr val="FF9900"/>
                </a:solidFill>
                <a:latin typeface="Proxima Nova"/>
                <a:ea typeface="Proxima Nova"/>
                <a:cs typeface="Proxima Nova"/>
                <a:sym typeface="Proxima Nova"/>
              </a:rPr>
              <a:t>Delay (s)</a:t>
            </a:r>
          </a:p>
          <a:p>
            <a:pPr lvl="0" rtl="0">
              <a:spcBef>
                <a:spcPts val="0"/>
              </a:spcBef>
              <a:buNone/>
            </a:pPr>
            <a:r>
              <a:t/>
            </a:r>
            <a:endParaRPr/>
          </a:p>
        </p:txBody>
      </p:sp>
      <p:sp>
        <p:nvSpPr>
          <p:cNvPr id="313" name="Shape 313"/>
          <p:cNvSpPr txBox="1"/>
          <p:nvPr/>
        </p:nvSpPr>
        <p:spPr>
          <a:xfrm>
            <a:off x="3772475" y="2514975"/>
            <a:ext cx="6486300" cy="7566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314" name="Shape 314"/>
          <p:cNvSpPr txBox="1"/>
          <p:nvPr>
            <p:ph idx="1" type="body"/>
          </p:nvPr>
        </p:nvSpPr>
        <p:spPr>
          <a:xfrm>
            <a:off x="1634775" y="1283975"/>
            <a:ext cx="2697900" cy="710400"/>
          </a:xfrm>
          <a:prstGeom prst="rect">
            <a:avLst/>
          </a:prstGeom>
        </p:spPr>
        <p:txBody>
          <a:bodyPr anchorCtr="0" anchor="b" bIns="91425" lIns="91425" rIns="91425" wrap="square" tIns="91425">
            <a:noAutofit/>
          </a:bodyPr>
          <a:lstStyle/>
          <a:p>
            <a:pPr indent="0" lvl="0" marL="0" rtl="0">
              <a:spcBef>
                <a:spcPts val="0"/>
              </a:spcBef>
              <a:buNone/>
            </a:pPr>
            <a:r>
              <a:rPr lang="en-US" sz="1800">
                <a:latin typeface="Proxima Nova"/>
                <a:ea typeface="Proxima Nova"/>
                <a:cs typeface="Proxima Nova"/>
                <a:sym typeface="Proxima Nova"/>
              </a:rPr>
              <a:t>Sensitive</a:t>
            </a:r>
          </a:p>
        </p:txBody>
      </p:sp>
      <p:sp>
        <p:nvSpPr>
          <p:cNvPr id="315" name="Shape 315"/>
          <p:cNvSpPr txBox="1"/>
          <p:nvPr>
            <p:ph idx="1" type="body"/>
          </p:nvPr>
        </p:nvSpPr>
        <p:spPr>
          <a:xfrm>
            <a:off x="1657450" y="4057150"/>
            <a:ext cx="2697900" cy="710400"/>
          </a:xfrm>
          <a:prstGeom prst="rect">
            <a:avLst/>
          </a:prstGeom>
        </p:spPr>
        <p:txBody>
          <a:bodyPr anchorCtr="0" anchor="b" bIns="91425" lIns="91425" rIns="91425" wrap="square" tIns="91425">
            <a:noAutofit/>
          </a:bodyPr>
          <a:lstStyle/>
          <a:p>
            <a:pPr indent="0" lvl="0" marL="0" rtl="0">
              <a:spcBef>
                <a:spcPts val="0"/>
              </a:spcBef>
              <a:buNone/>
            </a:pPr>
            <a:br>
              <a:rPr lang="en-US" sz="1800">
                <a:latin typeface="Proxima Nova"/>
                <a:ea typeface="Proxima Nova"/>
                <a:cs typeface="Proxima Nova"/>
                <a:sym typeface="Proxima Nova"/>
              </a:rPr>
            </a:br>
            <a:r>
              <a:rPr lang="en-US" sz="1800">
                <a:latin typeface="Proxima Nova"/>
                <a:ea typeface="Proxima Nova"/>
                <a:cs typeface="Proxima Nova"/>
                <a:sym typeface="Proxima Nova"/>
              </a:rPr>
              <a:t>Minimum Size</a:t>
            </a:r>
          </a:p>
        </p:txBody>
      </p:sp>
      <p:cxnSp>
        <p:nvCxnSpPr>
          <p:cNvPr id="316" name="Shape 316"/>
          <p:cNvCxnSpPr/>
          <p:nvPr/>
        </p:nvCxnSpPr>
        <p:spPr>
          <a:xfrm>
            <a:off x="1991809" y="4910449"/>
            <a:ext cx="0" cy="868500"/>
          </a:xfrm>
          <a:prstGeom prst="straightConnector1">
            <a:avLst/>
          </a:prstGeom>
          <a:noFill/>
          <a:ln cap="flat" cmpd="sng" w="28575">
            <a:solidFill>
              <a:srgbClr val="00FFFF"/>
            </a:solidFill>
            <a:prstDash val="solid"/>
            <a:round/>
            <a:headEnd len="lg" w="lg" type="none"/>
            <a:tailEnd len="lg" w="lg" type="none"/>
          </a:ln>
        </p:spPr>
      </p:cxnSp>
      <p:cxnSp>
        <p:nvCxnSpPr>
          <p:cNvPr id="317" name="Shape 317"/>
          <p:cNvCxnSpPr/>
          <p:nvPr/>
        </p:nvCxnSpPr>
        <p:spPr>
          <a:xfrm rot="10800000">
            <a:off x="1996047" y="5779088"/>
            <a:ext cx="998100" cy="2700"/>
          </a:xfrm>
          <a:prstGeom prst="straightConnector1">
            <a:avLst/>
          </a:prstGeom>
          <a:noFill/>
          <a:ln cap="flat" cmpd="sng" w="28575">
            <a:solidFill>
              <a:srgbClr val="00FFFF"/>
            </a:solidFill>
            <a:prstDash val="solid"/>
            <a:round/>
            <a:headEnd len="lg" w="lg" type="none"/>
            <a:tailEnd len="lg" w="lg" type="none"/>
          </a:ln>
        </p:spPr>
      </p:cxnSp>
      <p:cxnSp>
        <p:nvCxnSpPr>
          <p:cNvPr id="318" name="Shape 318"/>
          <p:cNvCxnSpPr/>
          <p:nvPr/>
        </p:nvCxnSpPr>
        <p:spPr>
          <a:xfrm flipH="1">
            <a:off x="1996503" y="4965891"/>
            <a:ext cx="937200" cy="477900"/>
          </a:xfrm>
          <a:prstGeom prst="straightConnector1">
            <a:avLst/>
          </a:prstGeom>
          <a:noFill/>
          <a:ln cap="flat" cmpd="sng" w="28575">
            <a:solidFill>
              <a:srgbClr val="00FF00"/>
            </a:solidFill>
            <a:prstDash val="solid"/>
            <a:round/>
            <a:headEnd len="lg" w="lg" type="none"/>
            <a:tailEnd len="lg" w="lg" type="none"/>
          </a:ln>
        </p:spPr>
      </p:cxnSp>
      <p:sp>
        <p:nvSpPr>
          <p:cNvPr id="319" name="Shape 319"/>
          <p:cNvSpPr txBox="1"/>
          <p:nvPr>
            <p:ph idx="1" type="body"/>
          </p:nvPr>
        </p:nvSpPr>
        <p:spPr>
          <a:xfrm>
            <a:off x="1218875" y="5127532"/>
            <a:ext cx="7728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Delay</a:t>
            </a:r>
          </a:p>
        </p:txBody>
      </p:sp>
      <p:sp>
        <p:nvSpPr>
          <p:cNvPr id="320" name="Shape 320"/>
          <p:cNvSpPr txBox="1"/>
          <p:nvPr>
            <p:ph idx="1" type="body"/>
          </p:nvPr>
        </p:nvSpPr>
        <p:spPr>
          <a:xfrm>
            <a:off x="2077831" y="5631018"/>
            <a:ext cx="18390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Width</a:t>
            </a:r>
          </a:p>
        </p:txBody>
      </p:sp>
      <p:cxnSp>
        <p:nvCxnSpPr>
          <p:cNvPr id="321" name="Shape 321"/>
          <p:cNvCxnSpPr/>
          <p:nvPr/>
        </p:nvCxnSpPr>
        <p:spPr>
          <a:xfrm>
            <a:off x="1919059" y="2091261"/>
            <a:ext cx="0" cy="868500"/>
          </a:xfrm>
          <a:prstGeom prst="straightConnector1">
            <a:avLst/>
          </a:prstGeom>
          <a:noFill/>
          <a:ln cap="flat" cmpd="sng" w="28575">
            <a:solidFill>
              <a:srgbClr val="00FFFF"/>
            </a:solidFill>
            <a:prstDash val="solid"/>
            <a:round/>
            <a:headEnd len="lg" w="lg" type="none"/>
            <a:tailEnd len="lg" w="lg" type="none"/>
          </a:ln>
        </p:spPr>
      </p:cxnSp>
      <p:cxnSp>
        <p:nvCxnSpPr>
          <p:cNvPr id="322" name="Shape 322"/>
          <p:cNvCxnSpPr/>
          <p:nvPr/>
        </p:nvCxnSpPr>
        <p:spPr>
          <a:xfrm rot="10800000">
            <a:off x="1923297" y="2959900"/>
            <a:ext cx="998100" cy="2700"/>
          </a:xfrm>
          <a:prstGeom prst="straightConnector1">
            <a:avLst/>
          </a:prstGeom>
          <a:noFill/>
          <a:ln cap="flat" cmpd="sng" w="28575">
            <a:solidFill>
              <a:srgbClr val="00FFFF"/>
            </a:solidFill>
            <a:prstDash val="solid"/>
            <a:round/>
            <a:headEnd len="lg" w="lg" type="none"/>
            <a:tailEnd len="lg" w="lg" type="none"/>
          </a:ln>
        </p:spPr>
      </p:cxnSp>
      <p:sp>
        <p:nvSpPr>
          <p:cNvPr id="323" name="Shape 323"/>
          <p:cNvSpPr txBox="1"/>
          <p:nvPr>
            <p:ph idx="1" type="body"/>
          </p:nvPr>
        </p:nvSpPr>
        <p:spPr>
          <a:xfrm>
            <a:off x="1146125" y="2308344"/>
            <a:ext cx="7728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Delay</a:t>
            </a:r>
          </a:p>
        </p:txBody>
      </p:sp>
      <p:sp>
        <p:nvSpPr>
          <p:cNvPr id="324" name="Shape 324"/>
          <p:cNvSpPr txBox="1"/>
          <p:nvPr>
            <p:ph idx="1" type="body"/>
          </p:nvPr>
        </p:nvSpPr>
        <p:spPr>
          <a:xfrm>
            <a:off x="2005081" y="2811831"/>
            <a:ext cx="18390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Width</a:t>
            </a:r>
          </a:p>
        </p:txBody>
      </p:sp>
      <p:sp>
        <p:nvSpPr>
          <p:cNvPr id="325" name="Shape 325"/>
          <p:cNvSpPr/>
          <p:nvPr/>
        </p:nvSpPr>
        <p:spPr>
          <a:xfrm>
            <a:off x="1982851" y="2116200"/>
            <a:ext cx="898150" cy="734375"/>
          </a:xfrm>
          <a:custGeom>
            <a:pathLst>
              <a:path extrusionOk="0" h="29375" w="35926">
                <a:moveTo>
                  <a:pt x="467" y="0"/>
                </a:moveTo>
                <a:cubicBezTo>
                  <a:pt x="988" y="4345"/>
                  <a:pt x="-2313" y="21206"/>
                  <a:pt x="3596" y="26073"/>
                </a:cubicBezTo>
                <a:cubicBezTo>
                  <a:pt x="9505" y="30939"/>
                  <a:pt x="30537" y="28679"/>
                  <a:pt x="35926" y="29201"/>
                </a:cubicBezTo>
              </a:path>
            </a:pathLst>
          </a:custGeom>
          <a:noFill/>
          <a:ln cap="flat" cmpd="sng" w="28575">
            <a:solidFill>
              <a:srgbClr val="00FF00"/>
            </a:solidFill>
            <a:prstDash val="solid"/>
            <a:round/>
            <a:headEnd len="lg" w="lg" type="none"/>
            <a:tailEnd len="lg" w="lg" type="non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Shape 330"/>
          <p:cNvPicPr preferRelativeResize="0"/>
          <p:nvPr/>
        </p:nvPicPr>
        <p:blipFill>
          <a:blip r:embed="rId3">
            <a:alphaModFix/>
          </a:blip>
          <a:stretch>
            <a:fillRect/>
          </a:stretch>
        </p:blipFill>
        <p:spPr>
          <a:xfrm>
            <a:off x="3689250" y="803825"/>
            <a:ext cx="8499575" cy="6054175"/>
          </a:xfrm>
          <a:prstGeom prst="rect">
            <a:avLst/>
          </a:prstGeom>
          <a:noFill/>
          <a:ln>
            <a:noFill/>
          </a:ln>
        </p:spPr>
      </p:pic>
      <p:sp>
        <p:nvSpPr>
          <p:cNvPr id="331" name="Shape 331"/>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Individual Transistor Sensitivity</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pic>
        <p:nvPicPr>
          <p:cNvPr id="332" name="Shape 332"/>
          <p:cNvPicPr preferRelativeResize="0"/>
          <p:nvPr/>
        </p:nvPicPr>
        <p:blipFill>
          <a:blip r:embed="rId4">
            <a:alphaModFix amt="29000"/>
          </a:blip>
          <a:stretch>
            <a:fillRect/>
          </a:stretch>
        </p:blipFill>
        <p:spPr>
          <a:xfrm>
            <a:off x="3984325" y="1850288"/>
            <a:ext cx="1112801" cy="934313"/>
          </a:xfrm>
          <a:prstGeom prst="rect">
            <a:avLst/>
          </a:prstGeom>
          <a:noFill/>
          <a:ln>
            <a:noFill/>
          </a:ln>
        </p:spPr>
      </p:pic>
      <p:pic>
        <p:nvPicPr>
          <p:cNvPr id="333" name="Shape 333"/>
          <p:cNvPicPr preferRelativeResize="0"/>
          <p:nvPr/>
        </p:nvPicPr>
        <p:blipFill>
          <a:blip r:embed="rId4">
            <a:alphaModFix amt="29000"/>
          </a:blip>
          <a:stretch>
            <a:fillRect/>
          </a:stretch>
        </p:blipFill>
        <p:spPr>
          <a:xfrm>
            <a:off x="10785175" y="1850300"/>
            <a:ext cx="1112801" cy="934300"/>
          </a:xfrm>
          <a:prstGeom prst="rect">
            <a:avLst/>
          </a:prstGeom>
          <a:noFill/>
          <a:ln>
            <a:noFill/>
          </a:ln>
        </p:spPr>
      </p:pic>
      <p:pic>
        <p:nvPicPr>
          <p:cNvPr id="334" name="Shape 334"/>
          <p:cNvPicPr preferRelativeResize="0"/>
          <p:nvPr/>
        </p:nvPicPr>
        <p:blipFill>
          <a:blip r:embed="rId4">
            <a:alphaModFix amt="29000"/>
          </a:blip>
          <a:stretch>
            <a:fillRect/>
          </a:stretch>
        </p:blipFill>
        <p:spPr>
          <a:xfrm>
            <a:off x="5462375" y="890900"/>
            <a:ext cx="1112801" cy="934300"/>
          </a:xfrm>
          <a:prstGeom prst="rect">
            <a:avLst/>
          </a:prstGeom>
          <a:noFill/>
          <a:ln>
            <a:noFill/>
          </a:ln>
        </p:spPr>
      </p:pic>
      <p:pic>
        <p:nvPicPr>
          <p:cNvPr id="335" name="Shape 335"/>
          <p:cNvPicPr preferRelativeResize="0"/>
          <p:nvPr/>
        </p:nvPicPr>
        <p:blipFill>
          <a:blip r:embed="rId4">
            <a:alphaModFix amt="29000"/>
          </a:blip>
          <a:stretch>
            <a:fillRect/>
          </a:stretch>
        </p:blipFill>
        <p:spPr>
          <a:xfrm>
            <a:off x="9317050" y="890900"/>
            <a:ext cx="1112801" cy="934300"/>
          </a:xfrm>
          <a:prstGeom prst="rect">
            <a:avLst/>
          </a:prstGeom>
          <a:noFill/>
          <a:ln>
            <a:noFill/>
          </a:ln>
        </p:spPr>
      </p:pic>
      <p:pic>
        <p:nvPicPr>
          <p:cNvPr id="336" name="Shape 336"/>
          <p:cNvPicPr preferRelativeResize="0"/>
          <p:nvPr/>
        </p:nvPicPr>
        <p:blipFill>
          <a:blip r:embed="rId5">
            <a:alphaModFix amt="29000"/>
          </a:blip>
          <a:stretch>
            <a:fillRect/>
          </a:stretch>
        </p:blipFill>
        <p:spPr>
          <a:xfrm>
            <a:off x="5097125" y="1850300"/>
            <a:ext cx="1468125" cy="1908475"/>
          </a:xfrm>
          <a:prstGeom prst="rect">
            <a:avLst/>
          </a:prstGeom>
          <a:noFill/>
          <a:ln>
            <a:noFill/>
          </a:ln>
        </p:spPr>
      </p:pic>
      <p:pic>
        <p:nvPicPr>
          <p:cNvPr id="337" name="Shape 337"/>
          <p:cNvPicPr preferRelativeResize="0"/>
          <p:nvPr/>
        </p:nvPicPr>
        <p:blipFill>
          <a:blip r:embed="rId5">
            <a:alphaModFix amt="29000"/>
          </a:blip>
          <a:stretch>
            <a:fillRect/>
          </a:stretch>
        </p:blipFill>
        <p:spPr>
          <a:xfrm>
            <a:off x="9317050" y="1850300"/>
            <a:ext cx="1468125" cy="2130450"/>
          </a:xfrm>
          <a:prstGeom prst="rect">
            <a:avLst/>
          </a:prstGeom>
          <a:noFill/>
          <a:ln>
            <a:noFill/>
          </a:ln>
        </p:spPr>
      </p:pic>
      <p:pic>
        <p:nvPicPr>
          <p:cNvPr id="338" name="Shape 338"/>
          <p:cNvPicPr preferRelativeResize="0"/>
          <p:nvPr/>
        </p:nvPicPr>
        <p:blipFill>
          <a:blip r:embed="rId5">
            <a:alphaModFix amt="41000"/>
          </a:blip>
          <a:stretch>
            <a:fillRect/>
          </a:stretch>
        </p:blipFill>
        <p:spPr>
          <a:xfrm>
            <a:off x="6575175" y="890900"/>
            <a:ext cx="2741876" cy="1764400"/>
          </a:xfrm>
          <a:prstGeom prst="rect">
            <a:avLst/>
          </a:prstGeom>
          <a:noFill/>
          <a:ln>
            <a:noFill/>
          </a:ln>
        </p:spPr>
      </p:pic>
      <p:pic>
        <p:nvPicPr>
          <p:cNvPr id="339" name="Shape 339"/>
          <p:cNvPicPr preferRelativeResize="0"/>
          <p:nvPr/>
        </p:nvPicPr>
        <p:blipFill>
          <a:blip r:embed="rId5">
            <a:alphaModFix amt="44000"/>
          </a:blip>
          <a:stretch>
            <a:fillRect/>
          </a:stretch>
        </p:blipFill>
        <p:spPr>
          <a:xfrm>
            <a:off x="7212050" y="4910450"/>
            <a:ext cx="1535226" cy="1764400"/>
          </a:xfrm>
          <a:prstGeom prst="rect">
            <a:avLst/>
          </a:prstGeom>
          <a:noFill/>
          <a:ln>
            <a:noFill/>
          </a:ln>
        </p:spPr>
      </p:pic>
      <p:pic>
        <p:nvPicPr>
          <p:cNvPr id="340" name="Shape 340"/>
          <p:cNvPicPr preferRelativeResize="0"/>
          <p:nvPr/>
        </p:nvPicPr>
        <p:blipFill>
          <a:blip r:embed="rId5">
            <a:alphaModFix amt="29000"/>
          </a:blip>
          <a:stretch>
            <a:fillRect/>
          </a:stretch>
        </p:blipFill>
        <p:spPr>
          <a:xfrm>
            <a:off x="1015776" y="1454950"/>
            <a:ext cx="619000" cy="636300"/>
          </a:xfrm>
          <a:prstGeom prst="rect">
            <a:avLst/>
          </a:prstGeom>
          <a:noFill/>
          <a:ln>
            <a:noFill/>
          </a:ln>
        </p:spPr>
      </p:pic>
      <p:pic>
        <p:nvPicPr>
          <p:cNvPr id="341" name="Shape 341"/>
          <p:cNvPicPr preferRelativeResize="0"/>
          <p:nvPr/>
        </p:nvPicPr>
        <p:blipFill>
          <a:blip r:embed="rId4">
            <a:alphaModFix amt="29000"/>
          </a:blip>
          <a:stretch>
            <a:fillRect/>
          </a:stretch>
        </p:blipFill>
        <p:spPr>
          <a:xfrm>
            <a:off x="1015775" y="4244445"/>
            <a:ext cx="641677" cy="636300"/>
          </a:xfrm>
          <a:prstGeom prst="rect">
            <a:avLst/>
          </a:prstGeom>
          <a:noFill/>
          <a:ln>
            <a:noFill/>
          </a:ln>
        </p:spPr>
      </p:pic>
      <p:sp>
        <p:nvSpPr>
          <p:cNvPr id="342" name="Shape 342"/>
          <p:cNvSpPr txBox="1"/>
          <p:nvPr>
            <p:ph idx="1" type="body"/>
          </p:nvPr>
        </p:nvSpPr>
        <p:spPr>
          <a:xfrm>
            <a:off x="1634775" y="1283975"/>
            <a:ext cx="2697900" cy="710400"/>
          </a:xfrm>
          <a:prstGeom prst="rect">
            <a:avLst/>
          </a:prstGeom>
        </p:spPr>
        <p:txBody>
          <a:bodyPr anchorCtr="0" anchor="b" bIns="91425" lIns="91425" rIns="91425" wrap="square" tIns="91425">
            <a:noAutofit/>
          </a:bodyPr>
          <a:lstStyle/>
          <a:p>
            <a:pPr indent="0" lvl="0" marL="0" rtl="0">
              <a:spcBef>
                <a:spcPts val="0"/>
              </a:spcBef>
              <a:buNone/>
            </a:pPr>
            <a:r>
              <a:rPr lang="en-US" sz="1800">
                <a:latin typeface="Proxima Nova"/>
                <a:ea typeface="Proxima Nova"/>
                <a:cs typeface="Proxima Nova"/>
                <a:sym typeface="Proxima Nova"/>
              </a:rPr>
              <a:t>Sensitive</a:t>
            </a:r>
          </a:p>
        </p:txBody>
      </p:sp>
      <p:sp>
        <p:nvSpPr>
          <p:cNvPr id="343" name="Shape 343"/>
          <p:cNvSpPr txBox="1"/>
          <p:nvPr>
            <p:ph idx="1" type="body"/>
          </p:nvPr>
        </p:nvSpPr>
        <p:spPr>
          <a:xfrm>
            <a:off x="1657450" y="4057150"/>
            <a:ext cx="2697900" cy="710400"/>
          </a:xfrm>
          <a:prstGeom prst="rect">
            <a:avLst/>
          </a:prstGeom>
        </p:spPr>
        <p:txBody>
          <a:bodyPr anchorCtr="0" anchor="b" bIns="91425" lIns="91425" rIns="91425" wrap="square" tIns="91425">
            <a:noAutofit/>
          </a:bodyPr>
          <a:lstStyle/>
          <a:p>
            <a:pPr indent="0" lvl="0" marL="0" rtl="0">
              <a:spcBef>
                <a:spcPts val="0"/>
              </a:spcBef>
              <a:buNone/>
            </a:pPr>
            <a:br>
              <a:rPr lang="en-US" sz="1800">
                <a:latin typeface="Proxima Nova"/>
                <a:ea typeface="Proxima Nova"/>
                <a:cs typeface="Proxima Nova"/>
                <a:sym typeface="Proxima Nova"/>
              </a:rPr>
            </a:br>
            <a:r>
              <a:rPr lang="en-US" sz="1800">
                <a:latin typeface="Proxima Nova"/>
                <a:ea typeface="Proxima Nova"/>
                <a:cs typeface="Proxima Nova"/>
                <a:sym typeface="Proxima Nova"/>
              </a:rPr>
              <a:t>Minimum Size</a:t>
            </a:r>
          </a:p>
        </p:txBody>
      </p:sp>
      <p:pic>
        <p:nvPicPr>
          <p:cNvPr id="344" name="Shape 344"/>
          <p:cNvPicPr preferRelativeResize="0"/>
          <p:nvPr/>
        </p:nvPicPr>
        <p:blipFill>
          <a:blip r:embed="rId5">
            <a:alphaModFix amt="29000"/>
          </a:blip>
          <a:stretch>
            <a:fillRect/>
          </a:stretch>
        </p:blipFill>
        <p:spPr>
          <a:xfrm>
            <a:off x="3984325" y="1044825"/>
            <a:ext cx="1112801" cy="805475"/>
          </a:xfrm>
          <a:prstGeom prst="rect">
            <a:avLst/>
          </a:prstGeom>
          <a:noFill/>
          <a:ln>
            <a:noFill/>
          </a:ln>
        </p:spPr>
      </p:pic>
      <p:pic>
        <p:nvPicPr>
          <p:cNvPr id="345" name="Shape 345"/>
          <p:cNvPicPr preferRelativeResize="0"/>
          <p:nvPr/>
        </p:nvPicPr>
        <p:blipFill>
          <a:blip r:embed="rId5">
            <a:alphaModFix amt="29000"/>
          </a:blip>
          <a:stretch>
            <a:fillRect/>
          </a:stretch>
        </p:blipFill>
        <p:spPr>
          <a:xfrm>
            <a:off x="10795100" y="1044825"/>
            <a:ext cx="1112801" cy="805475"/>
          </a:xfrm>
          <a:prstGeom prst="rect">
            <a:avLst/>
          </a:prstGeom>
          <a:noFill/>
          <a:ln>
            <a:noFill/>
          </a:ln>
        </p:spPr>
      </p:pic>
      <p:pic>
        <p:nvPicPr>
          <p:cNvPr id="346" name="Shape 346"/>
          <p:cNvPicPr preferRelativeResize="0"/>
          <p:nvPr/>
        </p:nvPicPr>
        <p:blipFill>
          <a:blip r:embed="rId5">
            <a:alphaModFix amt="44000"/>
          </a:blip>
          <a:stretch>
            <a:fillRect/>
          </a:stretch>
        </p:blipFill>
        <p:spPr>
          <a:xfrm>
            <a:off x="9317050" y="3980750"/>
            <a:ext cx="1468125" cy="2130450"/>
          </a:xfrm>
          <a:prstGeom prst="rect">
            <a:avLst/>
          </a:prstGeom>
          <a:noFill/>
          <a:ln>
            <a:noFill/>
          </a:ln>
        </p:spPr>
      </p:pic>
      <p:cxnSp>
        <p:nvCxnSpPr>
          <p:cNvPr id="347" name="Shape 347"/>
          <p:cNvCxnSpPr/>
          <p:nvPr/>
        </p:nvCxnSpPr>
        <p:spPr>
          <a:xfrm>
            <a:off x="1991809" y="4910449"/>
            <a:ext cx="0" cy="868500"/>
          </a:xfrm>
          <a:prstGeom prst="straightConnector1">
            <a:avLst/>
          </a:prstGeom>
          <a:noFill/>
          <a:ln cap="flat" cmpd="sng" w="28575">
            <a:solidFill>
              <a:srgbClr val="00FFFF"/>
            </a:solidFill>
            <a:prstDash val="solid"/>
            <a:round/>
            <a:headEnd len="lg" w="lg" type="none"/>
            <a:tailEnd len="lg" w="lg" type="none"/>
          </a:ln>
        </p:spPr>
      </p:cxnSp>
      <p:cxnSp>
        <p:nvCxnSpPr>
          <p:cNvPr id="348" name="Shape 348"/>
          <p:cNvCxnSpPr/>
          <p:nvPr/>
        </p:nvCxnSpPr>
        <p:spPr>
          <a:xfrm rot="10800000">
            <a:off x="1996047" y="5779088"/>
            <a:ext cx="998100" cy="2700"/>
          </a:xfrm>
          <a:prstGeom prst="straightConnector1">
            <a:avLst/>
          </a:prstGeom>
          <a:noFill/>
          <a:ln cap="flat" cmpd="sng" w="28575">
            <a:solidFill>
              <a:srgbClr val="00FFFF"/>
            </a:solidFill>
            <a:prstDash val="solid"/>
            <a:round/>
            <a:headEnd len="lg" w="lg" type="none"/>
            <a:tailEnd len="lg" w="lg" type="none"/>
          </a:ln>
        </p:spPr>
      </p:cxnSp>
      <p:cxnSp>
        <p:nvCxnSpPr>
          <p:cNvPr id="349" name="Shape 349"/>
          <p:cNvCxnSpPr/>
          <p:nvPr/>
        </p:nvCxnSpPr>
        <p:spPr>
          <a:xfrm flipH="1">
            <a:off x="1996503" y="4965891"/>
            <a:ext cx="937200" cy="477900"/>
          </a:xfrm>
          <a:prstGeom prst="straightConnector1">
            <a:avLst/>
          </a:prstGeom>
          <a:noFill/>
          <a:ln cap="flat" cmpd="sng" w="28575">
            <a:solidFill>
              <a:srgbClr val="00FF00"/>
            </a:solidFill>
            <a:prstDash val="solid"/>
            <a:round/>
            <a:headEnd len="lg" w="lg" type="none"/>
            <a:tailEnd len="lg" w="lg" type="none"/>
          </a:ln>
        </p:spPr>
      </p:cxnSp>
      <p:sp>
        <p:nvSpPr>
          <p:cNvPr id="350" name="Shape 350"/>
          <p:cNvSpPr txBox="1"/>
          <p:nvPr>
            <p:ph idx="1" type="body"/>
          </p:nvPr>
        </p:nvSpPr>
        <p:spPr>
          <a:xfrm>
            <a:off x="1218875" y="5127532"/>
            <a:ext cx="7728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Delay</a:t>
            </a:r>
          </a:p>
        </p:txBody>
      </p:sp>
      <p:sp>
        <p:nvSpPr>
          <p:cNvPr id="351" name="Shape 351"/>
          <p:cNvSpPr txBox="1"/>
          <p:nvPr>
            <p:ph idx="1" type="body"/>
          </p:nvPr>
        </p:nvSpPr>
        <p:spPr>
          <a:xfrm>
            <a:off x="2077831" y="5631018"/>
            <a:ext cx="18390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Width</a:t>
            </a:r>
          </a:p>
        </p:txBody>
      </p:sp>
      <p:cxnSp>
        <p:nvCxnSpPr>
          <p:cNvPr id="352" name="Shape 352"/>
          <p:cNvCxnSpPr/>
          <p:nvPr/>
        </p:nvCxnSpPr>
        <p:spPr>
          <a:xfrm>
            <a:off x="1919059" y="2091261"/>
            <a:ext cx="0" cy="868500"/>
          </a:xfrm>
          <a:prstGeom prst="straightConnector1">
            <a:avLst/>
          </a:prstGeom>
          <a:noFill/>
          <a:ln cap="flat" cmpd="sng" w="28575">
            <a:solidFill>
              <a:srgbClr val="00FFFF"/>
            </a:solidFill>
            <a:prstDash val="solid"/>
            <a:round/>
            <a:headEnd len="lg" w="lg" type="none"/>
            <a:tailEnd len="lg" w="lg" type="none"/>
          </a:ln>
        </p:spPr>
      </p:cxnSp>
      <p:cxnSp>
        <p:nvCxnSpPr>
          <p:cNvPr id="353" name="Shape 353"/>
          <p:cNvCxnSpPr/>
          <p:nvPr/>
        </p:nvCxnSpPr>
        <p:spPr>
          <a:xfrm rot="10800000">
            <a:off x="1923297" y="2959900"/>
            <a:ext cx="998100" cy="2700"/>
          </a:xfrm>
          <a:prstGeom prst="straightConnector1">
            <a:avLst/>
          </a:prstGeom>
          <a:noFill/>
          <a:ln cap="flat" cmpd="sng" w="28575">
            <a:solidFill>
              <a:srgbClr val="00FFFF"/>
            </a:solidFill>
            <a:prstDash val="solid"/>
            <a:round/>
            <a:headEnd len="lg" w="lg" type="none"/>
            <a:tailEnd len="lg" w="lg" type="none"/>
          </a:ln>
        </p:spPr>
      </p:cxnSp>
      <p:sp>
        <p:nvSpPr>
          <p:cNvPr id="354" name="Shape 354"/>
          <p:cNvSpPr txBox="1"/>
          <p:nvPr>
            <p:ph idx="1" type="body"/>
          </p:nvPr>
        </p:nvSpPr>
        <p:spPr>
          <a:xfrm>
            <a:off x="1146125" y="2308344"/>
            <a:ext cx="7728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Delay</a:t>
            </a:r>
          </a:p>
        </p:txBody>
      </p:sp>
      <p:sp>
        <p:nvSpPr>
          <p:cNvPr id="355" name="Shape 355"/>
          <p:cNvSpPr txBox="1"/>
          <p:nvPr>
            <p:ph idx="1" type="body"/>
          </p:nvPr>
        </p:nvSpPr>
        <p:spPr>
          <a:xfrm>
            <a:off x="2005081" y="2811831"/>
            <a:ext cx="1839000" cy="503400"/>
          </a:xfrm>
          <a:prstGeom prst="rect">
            <a:avLst/>
          </a:prstGeom>
        </p:spPr>
        <p:txBody>
          <a:bodyPr anchorCtr="0" anchor="b" bIns="91425" lIns="91425" rIns="91425" wrap="square" tIns="91425">
            <a:noAutofit/>
          </a:bodyPr>
          <a:lstStyle/>
          <a:p>
            <a:pPr indent="0" lvl="0" marL="0" rtl="0">
              <a:spcBef>
                <a:spcPts val="0"/>
              </a:spcBef>
              <a:buNone/>
            </a:pPr>
            <a:r>
              <a:rPr b="1" lang="en-US" sz="1800">
                <a:solidFill>
                  <a:srgbClr val="00FFFF"/>
                </a:solidFill>
                <a:latin typeface="Proxima Nova"/>
                <a:ea typeface="Proxima Nova"/>
                <a:cs typeface="Proxima Nova"/>
                <a:sym typeface="Proxima Nova"/>
              </a:rPr>
              <a:t>Width</a:t>
            </a:r>
          </a:p>
        </p:txBody>
      </p:sp>
      <p:sp>
        <p:nvSpPr>
          <p:cNvPr id="356" name="Shape 356"/>
          <p:cNvSpPr/>
          <p:nvPr/>
        </p:nvSpPr>
        <p:spPr>
          <a:xfrm>
            <a:off x="1982851" y="2116200"/>
            <a:ext cx="898150" cy="734375"/>
          </a:xfrm>
          <a:custGeom>
            <a:pathLst>
              <a:path extrusionOk="0" h="29375" w="35926">
                <a:moveTo>
                  <a:pt x="467" y="0"/>
                </a:moveTo>
                <a:cubicBezTo>
                  <a:pt x="988" y="4345"/>
                  <a:pt x="-2313" y="21206"/>
                  <a:pt x="3596" y="26073"/>
                </a:cubicBezTo>
                <a:cubicBezTo>
                  <a:pt x="9505" y="30939"/>
                  <a:pt x="30537" y="28679"/>
                  <a:pt x="35926" y="29201"/>
                </a:cubicBezTo>
              </a:path>
            </a:pathLst>
          </a:custGeom>
          <a:noFill/>
          <a:ln cap="flat" cmpd="sng" w="28575">
            <a:solidFill>
              <a:srgbClr val="00FF00"/>
            </a:solidFill>
            <a:prstDash val="solid"/>
            <a:round/>
            <a:headEnd len="lg" w="lg" type="none"/>
            <a:tailEnd len="lg" w="lg" type="none"/>
          </a:ln>
        </p:spPr>
      </p:sp>
      <p:sp>
        <p:nvSpPr>
          <p:cNvPr id="357" name="Shape 357"/>
          <p:cNvSpPr txBox="1"/>
          <p:nvPr/>
        </p:nvSpPr>
        <p:spPr>
          <a:xfrm>
            <a:off x="8937725" y="6284400"/>
            <a:ext cx="3251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12: Individual Transistor Sensitivity Schematic</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Full Sweep Write Cycle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pic>
        <p:nvPicPr>
          <p:cNvPr id="363" name="Shape 363"/>
          <p:cNvPicPr preferRelativeResize="0"/>
          <p:nvPr/>
        </p:nvPicPr>
        <p:blipFill>
          <a:blip r:embed="rId3">
            <a:alphaModFix/>
          </a:blip>
          <a:stretch>
            <a:fillRect/>
          </a:stretch>
        </p:blipFill>
        <p:spPr>
          <a:xfrm>
            <a:off x="3881150" y="1189250"/>
            <a:ext cx="8124311" cy="5095150"/>
          </a:xfrm>
          <a:prstGeom prst="rect">
            <a:avLst/>
          </a:prstGeom>
          <a:noFill/>
          <a:ln>
            <a:noFill/>
          </a:ln>
        </p:spPr>
      </p:pic>
      <p:sp>
        <p:nvSpPr>
          <p:cNvPr id="364" name="Shape 364"/>
          <p:cNvSpPr txBox="1"/>
          <p:nvPr/>
        </p:nvSpPr>
        <p:spPr>
          <a:xfrm>
            <a:off x="3881150" y="6284400"/>
            <a:ext cx="38238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13: Full Sweep of the Write Cycle</a:t>
            </a:r>
          </a:p>
        </p:txBody>
      </p:sp>
      <p:sp>
        <p:nvSpPr>
          <p:cNvPr id="365" name="Shape 365"/>
          <p:cNvSpPr txBox="1"/>
          <p:nvPr/>
        </p:nvSpPr>
        <p:spPr>
          <a:xfrm>
            <a:off x="8854950" y="6284400"/>
            <a:ext cx="1201200" cy="3711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E06666"/>
                </a:solidFill>
              </a:rPr>
              <a:t>Time (ns)</a:t>
            </a:r>
          </a:p>
        </p:txBody>
      </p:sp>
      <p:sp>
        <p:nvSpPr>
          <p:cNvPr id="366" name="Shape 366"/>
          <p:cNvSpPr txBox="1"/>
          <p:nvPr/>
        </p:nvSpPr>
        <p:spPr>
          <a:xfrm>
            <a:off x="3396725" y="1895088"/>
            <a:ext cx="929700" cy="3711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E06666"/>
                </a:solidFill>
              </a:rPr>
              <a:t>Radians</a:t>
            </a:r>
          </a:p>
        </p:txBody>
      </p:sp>
      <p:sp>
        <p:nvSpPr>
          <p:cNvPr id="367" name="Shape 367"/>
          <p:cNvSpPr txBox="1"/>
          <p:nvPr/>
        </p:nvSpPr>
        <p:spPr>
          <a:xfrm>
            <a:off x="926100" y="2045100"/>
            <a:ext cx="2887500" cy="21366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00FFFF"/>
                </a:solidFill>
                <a:latin typeface="Proxima Nova"/>
                <a:ea typeface="Proxima Nova"/>
                <a:cs typeface="Proxima Nova"/>
                <a:sym typeface="Proxima Nova"/>
              </a:rPr>
              <a:t>Variables:</a:t>
            </a:r>
          </a:p>
          <a:p>
            <a:pPr lvl="0" rtl="0">
              <a:lnSpc>
                <a:spcPct val="90000"/>
              </a:lnSpc>
              <a:spcBef>
                <a:spcPts val="0"/>
              </a:spcBef>
              <a:buNone/>
            </a:pPr>
            <a:r>
              <a:t/>
            </a:r>
            <a:endParaRPr sz="2000">
              <a:solidFill>
                <a:srgbClr val="00FFFF"/>
              </a:solidFill>
              <a:latin typeface="Proxima Nova"/>
              <a:ea typeface="Proxima Nova"/>
              <a:cs typeface="Proxima Nova"/>
              <a:sym typeface="Proxima Nova"/>
            </a:endParaRPr>
          </a:p>
          <a:p>
            <a:pPr indent="-355600" lvl="0" marL="457200" rtl="0">
              <a:lnSpc>
                <a:spcPct val="90000"/>
              </a:lnSpc>
              <a:spcBef>
                <a:spcPts val="0"/>
              </a:spcBef>
              <a:buClr>
                <a:srgbClr val="00FFFF"/>
              </a:buClr>
              <a:buSzPct val="100000"/>
              <a:buFont typeface="Proxima Nova"/>
              <a:buChar char="-"/>
            </a:pPr>
            <a:r>
              <a:rPr lang="en-US" sz="2000">
                <a:solidFill>
                  <a:srgbClr val="00FFFF"/>
                </a:solidFill>
                <a:latin typeface="Proxima Nova"/>
                <a:ea typeface="Proxima Nova"/>
                <a:cs typeface="Proxima Nova"/>
                <a:sym typeface="Proxima Nova"/>
              </a:rPr>
              <a:t>TopNmos</a:t>
            </a:r>
          </a:p>
          <a:p>
            <a:pPr indent="-355600" lvl="0" marL="457200" rtl="0">
              <a:lnSpc>
                <a:spcPct val="90000"/>
              </a:lnSpc>
              <a:spcBef>
                <a:spcPts val="0"/>
              </a:spcBef>
              <a:buClr>
                <a:srgbClr val="00FFFF"/>
              </a:buClr>
              <a:buSzPct val="100000"/>
              <a:buFont typeface="Proxima Nova"/>
              <a:buChar char="-"/>
            </a:pPr>
            <a:r>
              <a:rPr lang="en-US" sz="2000">
                <a:solidFill>
                  <a:srgbClr val="00FFFF"/>
                </a:solidFill>
                <a:latin typeface="Proxima Nova"/>
                <a:ea typeface="Proxima Nova"/>
                <a:cs typeface="Proxima Nova"/>
                <a:sym typeface="Proxima Nova"/>
              </a:rPr>
              <a:t>SinkNmos</a:t>
            </a:r>
          </a:p>
          <a:p>
            <a:pPr indent="-355600" lvl="0" marL="457200" rtl="0">
              <a:lnSpc>
                <a:spcPct val="90000"/>
              </a:lnSpc>
              <a:spcBef>
                <a:spcPts val="0"/>
              </a:spcBef>
              <a:buClr>
                <a:srgbClr val="00FFFF"/>
              </a:buClr>
              <a:buSzPct val="100000"/>
              <a:buFont typeface="Proxima Nova"/>
              <a:buChar char="-"/>
            </a:pPr>
            <a:r>
              <a:rPr lang="en-US" sz="2000">
                <a:solidFill>
                  <a:srgbClr val="00FFFF"/>
                </a:solidFill>
                <a:latin typeface="Proxima Nova"/>
                <a:ea typeface="Proxima Nova"/>
                <a:cs typeface="Proxima Nova"/>
                <a:sym typeface="Proxima Nova"/>
              </a:rPr>
              <a:t>Ratio01</a:t>
            </a:r>
          </a:p>
          <a:p>
            <a:pPr indent="-355600" lvl="0" marL="457200" rtl="0">
              <a:lnSpc>
                <a:spcPct val="90000"/>
              </a:lnSpc>
              <a:spcBef>
                <a:spcPts val="0"/>
              </a:spcBef>
              <a:buClr>
                <a:srgbClr val="00FFFF"/>
              </a:buClr>
              <a:buSzPct val="100000"/>
              <a:buFont typeface="Proxima Nova"/>
              <a:buChar char="-"/>
            </a:pPr>
            <a:r>
              <a:rPr lang="en-US" sz="2000">
                <a:solidFill>
                  <a:srgbClr val="00FFFF"/>
                </a:solidFill>
                <a:latin typeface="Proxima Nova"/>
                <a:ea typeface="Proxima Nova"/>
                <a:cs typeface="Proxima Nova"/>
                <a:sym typeface="Proxima Nova"/>
              </a:rPr>
              <a:t>Ratio10</a:t>
            </a:r>
          </a:p>
          <a:p>
            <a:pPr lvl="0" rtl="0">
              <a:lnSpc>
                <a:spcPct val="90000"/>
              </a:lnSpc>
              <a:spcBef>
                <a:spcPts val="0"/>
              </a:spcBef>
              <a:buNone/>
            </a:pPr>
            <a:r>
              <a:t/>
            </a:r>
            <a:endParaRPr sz="2000">
              <a:solidFill>
                <a:srgbClr val="00FFFF"/>
              </a:solidFill>
              <a:latin typeface="Proxima Nova"/>
              <a:ea typeface="Proxima Nova"/>
              <a:cs typeface="Proxima Nova"/>
              <a:sym typeface="Proxima Nova"/>
            </a:endParaRPr>
          </a:p>
          <a:p>
            <a:pPr lvl="0" rtl="0">
              <a:lnSpc>
                <a:spcPct val="90000"/>
              </a:lnSpc>
              <a:spcBef>
                <a:spcPts val="0"/>
              </a:spcBef>
              <a:buNone/>
            </a:pPr>
            <a:r>
              <a:t/>
            </a:r>
            <a:endParaRPr sz="2000">
              <a:solidFill>
                <a:srgbClr val="00FFFF"/>
              </a:solidFill>
              <a:latin typeface="Proxima Nova"/>
              <a:ea typeface="Proxima Nova"/>
              <a:cs typeface="Proxima Nova"/>
              <a:sym typeface="Proxima Nova"/>
            </a:endParaRPr>
          </a:p>
        </p:txBody>
      </p:sp>
      <p:sp>
        <p:nvSpPr>
          <p:cNvPr id="368" name="Shape 368"/>
          <p:cNvSpPr txBox="1"/>
          <p:nvPr/>
        </p:nvSpPr>
        <p:spPr>
          <a:xfrm>
            <a:off x="123875" y="4935600"/>
            <a:ext cx="3823800" cy="1719900"/>
          </a:xfrm>
          <a:prstGeom prst="rect">
            <a:avLst/>
          </a:prstGeom>
          <a:noFill/>
          <a:ln>
            <a:noFill/>
          </a:ln>
        </p:spPr>
        <p:txBody>
          <a:bodyPr anchorCtr="0" anchor="t" bIns="91425" lIns="91425" rIns="91425" wrap="square" tIns="91425">
            <a:noAutofit/>
          </a:bodyPr>
          <a:lstStyle/>
          <a:p>
            <a:pPr lvl="0" rtl="0">
              <a:lnSpc>
                <a:spcPct val="90000"/>
              </a:lnSpc>
              <a:spcBef>
                <a:spcPts val="0"/>
              </a:spcBef>
              <a:buClr>
                <a:schemeClr val="dk1"/>
              </a:buClr>
              <a:buSzPct val="55000"/>
              <a:buFont typeface="Arial"/>
              <a:buNone/>
            </a:pPr>
            <a:r>
              <a:rPr lang="en-US" sz="2000">
                <a:solidFill>
                  <a:srgbClr val="00FFFF"/>
                </a:solidFill>
                <a:latin typeface="Proxima Nova"/>
                <a:ea typeface="Proxima Nova"/>
                <a:cs typeface="Proxima Nova"/>
                <a:sym typeface="Proxima Nova"/>
              </a:rPr>
              <a:t>Ratio10 * TopNmos = SinkPmos </a:t>
            </a:r>
          </a:p>
          <a:p>
            <a:pPr lvl="0" rtl="0">
              <a:lnSpc>
                <a:spcPct val="90000"/>
              </a:lnSpc>
              <a:spcBef>
                <a:spcPts val="0"/>
              </a:spcBef>
              <a:buClr>
                <a:schemeClr val="dk1"/>
              </a:buClr>
              <a:buFont typeface="Arial"/>
              <a:buNone/>
            </a:pPr>
            <a:r>
              <a:t/>
            </a:r>
            <a:endParaRPr sz="2000">
              <a:solidFill>
                <a:srgbClr val="00FFFF"/>
              </a:solidFill>
              <a:latin typeface="Proxima Nova"/>
              <a:ea typeface="Proxima Nova"/>
              <a:cs typeface="Proxima Nova"/>
              <a:sym typeface="Proxima Nova"/>
            </a:endParaRPr>
          </a:p>
          <a:p>
            <a:pPr lvl="0" rtl="0">
              <a:lnSpc>
                <a:spcPct val="90000"/>
              </a:lnSpc>
              <a:spcBef>
                <a:spcPts val="0"/>
              </a:spcBef>
              <a:buClr>
                <a:schemeClr val="dk1"/>
              </a:buClr>
              <a:buSzPct val="55000"/>
              <a:buFont typeface="Arial"/>
              <a:buNone/>
            </a:pPr>
            <a:r>
              <a:rPr lang="en-US" sz="2000">
                <a:solidFill>
                  <a:srgbClr val="00FFFF"/>
                </a:solidFill>
                <a:latin typeface="Proxima Nova"/>
                <a:ea typeface="Proxima Nova"/>
                <a:cs typeface="Proxima Nova"/>
                <a:sym typeface="Proxima Nova"/>
              </a:rPr>
              <a:t>Ratio01 * SinkNmos = TopPmos</a:t>
            </a: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238700" y="0"/>
            <a:ext cx="12427525" cy="6858000"/>
          </a:xfrm>
          <a:prstGeom prst="rect">
            <a:avLst/>
          </a:prstGeom>
          <a:noFill/>
          <a:ln>
            <a:noFill/>
          </a:ln>
        </p:spPr>
      </p:pic>
      <p:sp>
        <p:nvSpPr>
          <p:cNvPr id="375" name="Shape 375"/>
          <p:cNvSpPr txBox="1"/>
          <p:nvPr/>
        </p:nvSpPr>
        <p:spPr>
          <a:xfrm>
            <a:off x="-127500" y="6512075"/>
            <a:ext cx="4936200" cy="573600"/>
          </a:xfrm>
          <a:prstGeom prst="rect">
            <a:avLst/>
          </a:prstGeom>
          <a:noFill/>
          <a:ln>
            <a:noFill/>
          </a:ln>
        </p:spPr>
        <p:txBody>
          <a:bodyPr anchorCtr="0" anchor="t" bIns="91425" lIns="91425" rIns="91425" wrap="square" tIns="91425">
            <a:noAutofit/>
          </a:bodyPr>
          <a:lstStyle/>
          <a:p>
            <a:pPr lvl="0" rtl="0">
              <a:spcBef>
                <a:spcPts val="0"/>
              </a:spcBef>
              <a:buNone/>
            </a:pPr>
            <a:r>
              <a:rPr lang="en-US"/>
              <a:t>Figure 14: Graph Delay vs Pmos Width vs Nmos Width</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Write Cycle Optimization</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81" name="Shape 381"/>
          <p:cNvSpPr txBox="1"/>
          <p:nvPr>
            <p:ph idx="4" type="body"/>
          </p:nvPr>
        </p:nvSpPr>
        <p:spPr>
          <a:xfrm>
            <a:off x="980775" y="1015325"/>
            <a:ext cx="9886200" cy="8691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Initial goals: less than 3n delay and less than 18u area. </a:t>
            </a:r>
          </a:p>
        </p:txBody>
      </p:sp>
      <p:pic>
        <p:nvPicPr>
          <p:cNvPr id="382" name="Shape 382"/>
          <p:cNvPicPr preferRelativeResize="0"/>
          <p:nvPr/>
        </p:nvPicPr>
        <p:blipFill>
          <a:blip r:embed="rId3">
            <a:alphaModFix/>
          </a:blip>
          <a:stretch>
            <a:fillRect/>
          </a:stretch>
        </p:blipFill>
        <p:spPr>
          <a:xfrm>
            <a:off x="1820842" y="1591650"/>
            <a:ext cx="9156556" cy="4973574"/>
          </a:xfrm>
          <a:prstGeom prst="rect">
            <a:avLst/>
          </a:prstGeom>
          <a:noFill/>
          <a:ln>
            <a:noFill/>
          </a:ln>
        </p:spPr>
      </p:pic>
      <p:sp>
        <p:nvSpPr>
          <p:cNvPr id="383" name="Shape 383"/>
          <p:cNvSpPr txBox="1"/>
          <p:nvPr/>
        </p:nvSpPr>
        <p:spPr>
          <a:xfrm>
            <a:off x="1820850" y="6497650"/>
            <a:ext cx="38238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15: Netlist and Program Execution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Overview</a:t>
            </a:r>
          </a:p>
          <a:p>
            <a:pPr indent="0" lvl="0" marL="0" marR="0" rtl="0" algn="l">
              <a:lnSpc>
                <a:spcPct val="90000"/>
              </a:lnSpc>
              <a:spcBef>
                <a:spcPts val="0"/>
              </a:spcBef>
              <a:buClr>
                <a:schemeClr val="lt1"/>
              </a:buClr>
              <a:buSzPct val="25000"/>
              <a:buFont typeface="Calibri"/>
              <a:buNone/>
            </a:pPr>
            <a:r>
              <a:t/>
            </a:r>
            <a:endParaRPr/>
          </a:p>
        </p:txBody>
      </p:sp>
      <p:sp>
        <p:nvSpPr>
          <p:cNvPr id="112" name="Shape 112"/>
          <p:cNvSpPr txBox="1"/>
          <p:nvPr>
            <p:ph idx="1" type="body"/>
          </p:nvPr>
        </p:nvSpPr>
        <p:spPr>
          <a:xfrm>
            <a:off x="1218875" y="1197850"/>
            <a:ext cx="5883900" cy="5603100"/>
          </a:xfrm>
          <a:prstGeom prst="rect">
            <a:avLst/>
          </a:prstGeom>
          <a:noFill/>
          <a:ln>
            <a:noFill/>
          </a:ln>
        </p:spPr>
        <p:txBody>
          <a:bodyPr anchorCtr="0" anchor="t" bIns="60925" lIns="121875" rIns="121875" wrap="square" tIns="60925">
            <a:noAutofit/>
          </a:bodyPr>
          <a:lstStyle/>
          <a:p>
            <a:pPr indent="-304747" lvl="0" marL="304747"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STTRAM Technology, MTJ</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Non-volatile (NV) PreCharge latch</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Logic Gates and </a:t>
            </a:r>
            <a:r>
              <a:rPr lang="en-US">
                <a:solidFill>
                  <a:schemeClr val="accent1"/>
                </a:solidFill>
                <a:latin typeface="Proxima Nova"/>
                <a:ea typeface="Proxima Nova"/>
                <a:cs typeface="Proxima Nova"/>
                <a:sym typeface="Proxima Nova"/>
              </a:rPr>
              <a:t>Write Operation</a:t>
            </a:r>
          </a:p>
          <a:p>
            <a:pPr lvl="0" rtl="0">
              <a:spcBef>
                <a:spcPts val="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Read Operation</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Research Goals</a:t>
            </a:r>
          </a:p>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Experimental Analysis</a:t>
            </a:r>
          </a:p>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Results</a:t>
            </a:r>
          </a:p>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Future Tasks</a:t>
            </a:r>
          </a:p>
          <a:p>
            <a:pPr indent="0" lvl="0" marL="0" marR="0" rtl="0" algn="l">
              <a:lnSpc>
                <a:spcPct val="90000"/>
              </a:lnSpc>
              <a:spcBef>
                <a:spcPts val="1600"/>
              </a:spcBef>
              <a:buNone/>
            </a:pPr>
            <a:r>
              <a:t/>
            </a:r>
            <a:endParaRPr>
              <a:solidFill>
                <a:schemeClr val="accen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Write Cycle Failure Rate Results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89" name="Shape 389"/>
          <p:cNvSpPr txBox="1"/>
          <p:nvPr>
            <p:ph idx="4" type="body"/>
          </p:nvPr>
        </p:nvSpPr>
        <p:spPr>
          <a:xfrm>
            <a:off x="1295075" y="1001825"/>
            <a:ext cx="10703400" cy="57870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A monte carlo failure rate netlist program was used to test each set of values 1000 times to ensure reliability of the circuit to within 0.1% accuracy. Also did 100 iteration runs.</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Looked for values that passed the simulation with 0% failure rate, which meant at least 99.9% reliability for 1000 run. </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rPr lang="en-US">
                <a:solidFill>
                  <a:schemeClr val="accent1"/>
                </a:solidFill>
                <a:latin typeface="Proxima Nova"/>
                <a:ea typeface="Proxima Nova"/>
                <a:cs typeface="Proxima Nova"/>
                <a:sym typeface="Proxima Nova"/>
              </a:rPr>
              <a:t>               1000 run:                                         100 run: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p:txBody>
      </p:sp>
      <p:pic>
        <p:nvPicPr>
          <p:cNvPr id="390" name="Shape 390"/>
          <p:cNvPicPr preferRelativeResize="0"/>
          <p:nvPr/>
        </p:nvPicPr>
        <p:blipFill>
          <a:blip r:embed="rId3">
            <a:alphaModFix/>
          </a:blip>
          <a:stretch>
            <a:fillRect/>
          </a:stretch>
        </p:blipFill>
        <p:spPr>
          <a:xfrm>
            <a:off x="2231625" y="4234525"/>
            <a:ext cx="2390775" cy="1695450"/>
          </a:xfrm>
          <a:prstGeom prst="rect">
            <a:avLst/>
          </a:prstGeom>
          <a:noFill/>
          <a:ln>
            <a:noFill/>
          </a:ln>
        </p:spPr>
      </p:pic>
      <p:pic>
        <p:nvPicPr>
          <p:cNvPr id="391" name="Shape 391"/>
          <p:cNvPicPr preferRelativeResize="0"/>
          <p:nvPr/>
        </p:nvPicPr>
        <p:blipFill>
          <a:blip r:embed="rId4">
            <a:alphaModFix/>
          </a:blip>
          <a:stretch>
            <a:fillRect/>
          </a:stretch>
        </p:blipFill>
        <p:spPr>
          <a:xfrm>
            <a:off x="7464663" y="4253575"/>
            <a:ext cx="2457450" cy="1657350"/>
          </a:xfrm>
          <a:prstGeom prst="rect">
            <a:avLst/>
          </a:prstGeom>
          <a:noFill/>
          <a:ln>
            <a:noFill/>
          </a:ln>
        </p:spPr>
      </p:pic>
      <p:sp>
        <p:nvSpPr>
          <p:cNvPr id="392" name="Shape 392"/>
          <p:cNvSpPr txBox="1"/>
          <p:nvPr/>
        </p:nvSpPr>
        <p:spPr>
          <a:xfrm>
            <a:off x="1515113" y="6115600"/>
            <a:ext cx="38238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16: 1000 Run Results of Optimization</a:t>
            </a:r>
          </a:p>
        </p:txBody>
      </p:sp>
      <p:sp>
        <p:nvSpPr>
          <p:cNvPr id="393" name="Shape 393"/>
          <p:cNvSpPr txBox="1"/>
          <p:nvPr/>
        </p:nvSpPr>
        <p:spPr>
          <a:xfrm>
            <a:off x="6781500" y="6115600"/>
            <a:ext cx="38238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17: 100 Run Results of Optimization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descr="FailureRateVsDelayVsArea3D_600jpg.jpg" id="399" name="Shape 399"/>
          <p:cNvPicPr preferRelativeResize="0"/>
          <p:nvPr/>
        </p:nvPicPr>
        <p:blipFill>
          <a:blip r:embed="rId3">
            <a:alphaModFix/>
          </a:blip>
          <a:stretch>
            <a:fillRect/>
          </a:stretch>
        </p:blipFill>
        <p:spPr>
          <a:xfrm>
            <a:off x="0" y="0"/>
            <a:ext cx="12188829" cy="6523926"/>
          </a:xfrm>
          <a:prstGeom prst="rect">
            <a:avLst/>
          </a:prstGeom>
          <a:noFill/>
          <a:ln>
            <a:noFill/>
          </a:ln>
        </p:spPr>
      </p:pic>
      <p:sp>
        <p:nvSpPr>
          <p:cNvPr id="400" name="Shape 400"/>
          <p:cNvSpPr txBox="1"/>
          <p:nvPr/>
        </p:nvSpPr>
        <p:spPr>
          <a:xfrm>
            <a:off x="0" y="6473200"/>
            <a:ext cx="51732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18.1: Graph of Failure Rate vs Delay vs Area 3D View</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Shape 406"/>
          <p:cNvPicPr preferRelativeResize="0"/>
          <p:nvPr/>
        </p:nvPicPr>
        <p:blipFill>
          <a:blip r:embed="rId3">
            <a:alphaModFix/>
          </a:blip>
          <a:stretch>
            <a:fillRect/>
          </a:stretch>
        </p:blipFill>
        <p:spPr>
          <a:xfrm>
            <a:off x="0" y="0"/>
            <a:ext cx="12188829" cy="6498476"/>
          </a:xfrm>
          <a:prstGeom prst="rect">
            <a:avLst/>
          </a:prstGeom>
          <a:noFill/>
          <a:ln>
            <a:noFill/>
          </a:ln>
        </p:spPr>
      </p:pic>
      <p:sp>
        <p:nvSpPr>
          <p:cNvPr id="407" name="Shape 407"/>
          <p:cNvSpPr txBox="1"/>
          <p:nvPr/>
        </p:nvSpPr>
        <p:spPr>
          <a:xfrm>
            <a:off x="0" y="6473200"/>
            <a:ext cx="53187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18.2: Graph of Failure Rate vs Delay vs Area 2D View</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Future Tasks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13" name="Shape 413"/>
          <p:cNvSpPr txBox="1"/>
          <p:nvPr>
            <p:ph idx="4" type="body"/>
          </p:nvPr>
        </p:nvSpPr>
        <p:spPr>
          <a:xfrm>
            <a:off x="1295075" y="1001825"/>
            <a:ext cx="10703400" cy="57870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Full Sweep of the Read Operation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Optimization of the Read Operation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Failure Rate Simulations</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Latch Layout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Future Tasks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19" name="Shape 419"/>
          <p:cNvSpPr txBox="1"/>
          <p:nvPr>
            <p:ph idx="4" type="body"/>
          </p:nvPr>
        </p:nvSpPr>
        <p:spPr>
          <a:xfrm>
            <a:off x="1295075" y="1001825"/>
            <a:ext cx="10703400" cy="57870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Full Sweep of the Read Operation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Optimization of the Read Operation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Failure Rate Simulations</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Latch Layout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Spin Transfer Torque Random Access </a:t>
            </a:r>
            <a:r>
              <a:rPr lang="en-US">
                <a:latin typeface="Proxima Nova"/>
                <a:ea typeface="Proxima Nova"/>
                <a:cs typeface="Proxima Nova"/>
                <a:sym typeface="Proxima Nova"/>
              </a:rPr>
              <a:t>Memory</a:t>
            </a:r>
            <a:r>
              <a:rPr lang="en-US">
                <a:latin typeface="Proxima Nova"/>
                <a:ea typeface="Proxima Nova"/>
                <a:cs typeface="Proxima Nova"/>
                <a:sym typeface="Proxima Nova"/>
              </a:rPr>
              <a:t> (STTRAM)</a:t>
            </a:r>
          </a:p>
        </p:txBody>
      </p:sp>
      <p:sp>
        <p:nvSpPr>
          <p:cNvPr id="118" name="Shape 118"/>
          <p:cNvSpPr txBox="1"/>
          <p:nvPr>
            <p:ph idx="1" type="body"/>
          </p:nvPr>
        </p:nvSpPr>
        <p:spPr>
          <a:xfrm>
            <a:off x="1218875" y="1727400"/>
            <a:ext cx="5208600" cy="44622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Resistive memory technology to replace traditional charge-based memory.</a:t>
            </a:r>
          </a:p>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Information storage by use of magnetic orientation</a:t>
            </a:r>
          </a:p>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CMOS </a:t>
            </a:r>
            <a:r>
              <a:rPr lang="en-US">
                <a:solidFill>
                  <a:schemeClr val="accent1"/>
                </a:solidFill>
                <a:latin typeface="Proxima Nova"/>
                <a:ea typeface="Proxima Nova"/>
                <a:cs typeface="Proxima Nova"/>
                <a:sym typeface="Proxima Nova"/>
              </a:rPr>
              <a:t>compatibility</a:t>
            </a:r>
            <a:r>
              <a:rPr lang="en-US">
                <a:solidFill>
                  <a:schemeClr val="accent1"/>
                </a:solidFill>
                <a:latin typeface="Proxima Nova"/>
                <a:ea typeface="Proxima Nova"/>
                <a:cs typeface="Proxima Nova"/>
                <a:sym typeface="Proxima Nova"/>
              </a:rPr>
              <a:t>, </a:t>
            </a:r>
            <a:r>
              <a:rPr lang="en-US">
                <a:solidFill>
                  <a:schemeClr val="accent1"/>
                </a:solidFill>
                <a:latin typeface="Proxima Nova"/>
                <a:ea typeface="Proxima Nova"/>
                <a:cs typeface="Proxima Nova"/>
                <a:sym typeface="Proxima Nova"/>
              </a:rPr>
              <a:t>scalability</a:t>
            </a:r>
            <a:r>
              <a:rPr lang="en-US">
                <a:solidFill>
                  <a:schemeClr val="accent1"/>
                </a:solidFill>
                <a:latin typeface="Proxima Nova"/>
                <a:ea typeface="Proxima Nova"/>
                <a:cs typeface="Proxima Nova"/>
                <a:sym typeface="Proxima Nova"/>
              </a:rPr>
              <a:t>, non-volatility, low power</a:t>
            </a:r>
          </a:p>
          <a:p>
            <a:pPr indent="0" lvl="0" marL="0" marR="0" rtl="0" algn="l">
              <a:lnSpc>
                <a:spcPct val="90000"/>
              </a:lnSpc>
              <a:spcBef>
                <a:spcPts val="0"/>
              </a:spcBef>
              <a:spcAft>
                <a:spcPts val="0"/>
              </a:spcAft>
              <a:buNone/>
            </a:pPr>
            <a:r>
              <a:t/>
            </a:r>
            <a:endParaRPr>
              <a:solidFill>
                <a:schemeClr val="accent1"/>
              </a:solidFill>
              <a:latin typeface="Proxima Nova"/>
              <a:ea typeface="Proxima Nova"/>
              <a:cs typeface="Proxima Nova"/>
              <a:sym typeface="Proxima Nova"/>
            </a:endParaRPr>
          </a:p>
        </p:txBody>
      </p:sp>
      <p:pic>
        <p:nvPicPr>
          <p:cNvPr id="119" name="Shape 119"/>
          <p:cNvPicPr preferRelativeResize="0"/>
          <p:nvPr/>
        </p:nvPicPr>
        <p:blipFill>
          <a:blip r:embed="rId3">
            <a:alphaModFix/>
          </a:blip>
          <a:stretch>
            <a:fillRect/>
          </a:stretch>
        </p:blipFill>
        <p:spPr>
          <a:xfrm>
            <a:off x="6427475" y="1202975"/>
            <a:ext cx="5761349" cy="3816679"/>
          </a:xfrm>
          <a:prstGeom prst="rect">
            <a:avLst/>
          </a:prstGeom>
          <a:noFill/>
          <a:ln>
            <a:noFill/>
          </a:ln>
        </p:spPr>
      </p:pic>
      <p:sp>
        <p:nvSpPr>
          <p:cNvPr id="120" name="Shape 120"/>
          <p:cNvSpPr txBox="1"/>
          <p:nvPr/>
        </p:nvSpPr>
        <p:spPr>
          <a:xfrm>
            <a:off x="1218875" y="5065550"/>
            <a:ext cx="10550100" cy="1587600"/>
          </a:xfrm>
          <a:prstGeom prst="rect">
            <a:avLst/>
          </a:prstGeom>
          <a:noFill/>
          <a:ln>
            <a:noFill/>
          </a:ln>
        </p:spPr>
        <p:txBody>
          <a:bodyPr anchorCtr="0" anchor="t" bIns="91425" lIns="91425" rIns="91425" wrap="square" tIns="91425">
            <a:noAutofit/>
          </a:bodyPr>
          <a:lstStyle/>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Cell consists of Access Transistor and Magnetic Tunnel Junction (MTJ)</a:t>
            </a:r>
          </a:p>
          <a:p>
            <a:pPr lvl="0">
              <a:spcBef>
                <a:spcPts val="0"/>
              </a:spcBef>
              <a:buNone/>
            </a:pPr>
            <a:r>
              <a:t/>
            </a:r>
            <a:endParaRPr>
              <a:solidFill>
                <a:srgbClr val="00FFFF"/>
              </a:solidFill>
            </a:endParaRPr>
          </a:p>
        </p:txBody>
      </p:sp>
      <p:sp>
        <p:nvSpPr>
          <p:cNvPr id="121" name="Shape 121"/>
          <p:cNvSpPr txBox="1"/>
          <p:nvPr/>
        </p:nvSpPr>
        <p:spPr>
          <a:xfrm>
            <a:off x="7118000" y="4742925"/>
            <a:ext cx="4380300" cy="573600"/>
          </a:xfrm>
          <a:prstGeom prst="rect">
            <a:avLst/>
          </a:prstGeom>
          <a:noFill/>
          <a:ln>
            <a:noFill/>
          </a:ln>
        </p:spPr>
        <p:txBody>
          <a:bodyPr anchorCtr="0" anchor="t" bIns="91425" lIns="91425" rIns="91425" wrap="square" tIns="91425">
            <a:noAutofit/>
          </a:bodyPr>
          <a:lstStyle/>
          <a:p>
            <a:pPr lvl="0">
              <a:spcBef>
                <a:spcPts val="0"/>
              </a:spcBef>
              <a:buNone/>
            </a:pPr>
            <a:r>
              <a:rPr lang="en-US">
                <a:solidFill>
                  <a:srgbClr val="9FC5E8"/>
                </a:solidFill>
              </a:rPr>
              <a:t>Figure 1: MTJ and Access Transistor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1362483" y="3105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Magnetic Tunnel Junction (MTJ)</a:t>
            </a:r>
          </a:p>
          <a:p>
            <a:pPr indent="0" lvl="0" marL="0" marR="0" rtl="0" algn="l">
              <a:lnSpc>
                <a:spcPct val="90000"/>
              </a:lnSpc>
              <a:spcBef>
                <a:spcPts val="0"/>
              </a:spcBef>
              <a:buClr>
                <a:schemeClr val="lt1"/>
              </a:buClr>
              <a:buSzPct val="25000"/>
              <a:buFont typeface="Calibri"/>
              <a:buNone/>
            </a:pPr>
            <a:r>
              <a:t/>
            </a:r>
            <a:endParaRPr/>
          </a:p>
        </p:txBody>
      </p:sp>
      <p:sp>
        <p:nvSpPr>
          <p:cNvPr id="127" name="Shape 127"/>
          <p:cNvSpPr txBox="1"/>
          <p:nvPr>
            <p:ph idx="1" type="body"/>
          </p:nvPr>
        </p:nvSpPr>
        <p:spPr>
          <a:xfrm>
            <a:off x="4845475" y="1058175"/>
            <a:ext cx="7113000" cy="27144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Composed of an oxide layer in between two ferromagnetic layers; one free and one pinned.</a:t>
            </a:r>
          </a:p>
          <a:p>
            <a:pPr indent="-304747" lvl="0" marL="304747"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Information stored as high and low resistance; parallel and </a:t>
            </a:r>
            <a:r>
              <a:rPr lang="en-US">
                <a:solidFill>
                  <a:schemeClr val="accent1"/>
                </a:solidFill>
                <a:latin typeface="Proxima Nova"/>
                <a:ea typeface="Proxima Nova"/>
                <a:cs typeface="Proxima Nova"/>
                <a:sym typeface="Proxima Nova"/>
              </a:rPr>
              <a:t>antiparallel</a:t>
            </a:r>
            <a:r>
              <a:rPr lang="en-US">
                <a:solidFill>
                  <a:schemeClr val="accent1"/>
                </a:solidFill>
                <a:latin typeface="Proxima Nova"/>
                <a:ea typeface="Proxima Nova"/>
                <a:cs typeface="Proxima Nova"/>
                <a:sym typeface="Proxima Nova"/>
              </a:rPr>
              <a:t> states. </a:t>
            </a:r>
          </a:p>
        </p:txBody>
      </p:sp>
      <p:pic>
        <p:nvPicPr>
          <p:cNvPr id="128" name="Shape 128"/>
          <p:cNvPicPr preferRelativeResize="0"/>
          <p:nvPr/>
        </p:nvPicPr>
        <p:blipFill>
          <a:blip r:embed="rId3">
            <a:alphaModFix/>
          </a:blip>
          <a:stretch>
            <a:fillRect/>
          </a:stretch>
        </p:blipFill>
        <p:spPr>
          <a:xfrm>
            <a:off x="1011393" y="1640650"/>
            <a:ext cx="3946507" cy="5217349"/>
          </a:xfrm>
          <a:prstGeom prst="rect">
            <a:avLst/>
          </a:prstGeom>
          <a:noFill/>
          <a:ln>
            <a:noFill/>
          </a:ln>
        </p:spPr>
      </p:pic>
      <p:pic>
        <p:nvPicPr>
          <p:cNvPr id="129" name="Shape 129"/>
          <p:cNvPicPr preferRelativeResize="0"/>
          <p:nvPr/>
        </p:nvPicPr>
        <p:blipFill>
          <a:blip r:embed="rId4">
            <a:alphaModFix amt="86000"/>
          </a:blip>
          <a:stretch>
            <a:fillRect/>
          </a:stretch>
        </p:blipFill>
        <p:spPr>
          <a:xfrm>
            <a:off x="4957900" y="4028650"/>
            <a:ext cx="3555599" cy="2829349"/>
          </a:xfrm>
          <a:prstGeom prst="rect">
            <a:avLst/>
          </a:prstGeom>
          <a:noFill/>
          <a:ln>
            <a:noFill/>
          </a:ln>
        </p:spPr>
      </p:pic>
      <p:sp>
        <p:nvSpPr>
          <p:cNvPr id="130" name="Shape 130"/>
          <p:cNvSpPr txBox="1"/>
          <p:nvPr/>
        </p:nvSpPr>
        <p:spPr>
          <a:xfrm>
            <a:off x="794500" y="1188525"/>
            <a:ext cx="43803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2: MTJ Specs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3164950" y="80325"/>
            <a:ext cx="9023850" cy="6427600"/>
          </a:xfrm>
          <a:prstGeom prst="rect">
            <a:avLst/>
          </a:prstGeom>
          <a:noFill/>
          <a:ln>
            <a:noFill/>
          </a:ln>
        </p:spPr>
      </p:pic>
      <p:sp>
        <p:nvSpPr>
          <p:cNvPr id="137" name="Shape 137"/>
          <p:cNvSpPr txBox="1"/>
          <p:nvPr>
            <p:ph type="title"/>
          </p:nvPr>
        </p:nvSpPr>
        <p:spPr>
          <a:xfrm>
            <a:off x="237750" y="523475"/>
            <a:ext cx="59547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PreCharge Latch </a:t>
            </a:r>
          </a:p>
          <a:p>
            <a:pPr lvl="0" rtl="0">
              <a:spcBef>
                <a:spcPts val="0"/>
              </a:spcBef>
              <a:buNone/>
            </a:pPr>
            <a:r>
              <a:rPr lang="en-US">
                <a:latin typeface="Proxima Nova"/>
                <a:ea typeface="Proxima Nova"/>
                <a:cs typeface="Proxima Nova"/>
                <a:sym typeface="Proxima Nova"/>
              </a:rPr>
              <a:t>Schematic</a:t>
            </a:r>
          </a:p>
          <a:p>
            <a:pPr lvl="0" rtl="0">
              <a:spcBef>
                <a:spcPts val="0"/>
              </a:spcBef>
              <a:buClr>
                <a:schemeClr val="dk1"/>
              </a:buClr>
              <a:buSzPct val="30555"/>
              <a:buFont typeface="Arial"/>
              <a:buNone/>
            </a:pPr>
            <a:r>
              <a:t/>
            </a:r>
            <a:endParaRPr/>
          </a:p>
        </p:txBody>
      </p:sp>
      <p:pic>
        <p:nvPicPr>
          <p:cNvPr id="138" name="Shape 138"/>
          <p:cNvPicPr preferRelativeResize="0"/>
          <p:nvPr/>
        </p:nvPicPr>
        <p:blipFill>
          <a:blip r:embed="rId4">
            <a:alphaModFix amt="29000"/>
          </a:blip>
          <a:stretch>
            <a:fillRect/>
          </a:stretch>
        </p:blipFill>
        <p:spPr>
          <a:xfrm>
            <a:off x="10724725" y="489200"/>
            <a:ext cx="1280175" cy="1627000"/>
          </a:xfrm>
          <a:prstGeom prst="rect">
            <a:avLst/>
          </a:prstGeom>
          <a:noFill/>
          <a:ln>
            <a:noFill/>
          </a:ln>
        </p:spPr>
      </p:pic>
      <p:pic>
        <p:nvPicPr>
          <p:cNvPr id="139" name="Shape 139"/>
          <p:cNvPicPr preferRelativeResize="0"/>
          <p:nvPr/>
        </p:nvPicPr>
        <p:blipFill>
          <a:blip r:embed="rId5">
            <a:alphaModFix amt="29000"/>
          </a:blip>
          <a:stretch>
            <a:fillRect/>
          </a:stretch>
        </p:blipFill>
        <p:spPr>
          <a:xfrm>
            <a:off x="4479700" y="1255850"/>
            <a:ext cx="1789301" cy="1774300"/>
          </a:xfrm>
          <a:prstGeom prst="rect">
            <a:avLst/>
          </a:prstGeom>
          <a:noFill/>
          <a:ln>
            <a:noFill/>
          </a:ln>
        </p:spPr>
      </p:pic>
      <p:pic>
        <p:nvPicPr>
          <p:cNvPr id="140" name="Shape 140"/>
          <p:cNvPicPr preferRelativeResize="0"/>
          <p:nvPr/>
        </p:nvPicPr>
        <p:blipFill>
          <a:blip r:embed="rId5">
            <a:alphaModFix amt="29000"/>
          </a:blip>
          <a:stretch>
            <a:fillRect/>
          </a:stretch>
        </p:blipFill>
        <p:spPr>
          <a:xfrm>
            <a:off x="9160375" y="1255849"/>
            <a:ext cx="1564351" cy="4070675"/>
          </a:xfrm>
          <a:prstGeom prst="rect">
            <a:avLst/>
          </a:prstGeom>
          <a:noFill/>
          <a:ln>
            <a:noFill/>
          </a:ln>
        </p:spPr>
      </p:pic>
      <p:pic>
        <p:nvPicPr>
          <p:cNvPr id="141" name="Shape 141"/>
          <p:cNvPicPr preferRelativeResize="0"/>
          <p:nvPr/>
        </p:nvPicPr>
        <p:blipFill>
          <a:blip r:embed="rId4">
            <a:alphaModFix amt="29000"/>
          </a:blip>
          <a:stretch>
            <a:fillRect/>
          </a:stretch>
        </p:blipFill>
        <p:spPr>
          <a:xfrm>
            <a:off x="6894725" y="4905375"/>
            <a:ext cx="2265649" cy="1434500"/>
          </a:xfrm>
          <a:prstGeom prst="rect">
            <a:avLst/>
          </a:prstGeom>
          <a:noFill/>
          <a:ln>
            <a:noFill/>
          </a:ln>
        </p:spPr>
      </p:pic>
      <p:pic>
        <p:nvPicPr>
          <p:cNvPr id="142" name="Shape 142"/>
          <p:cNvPicPr preferRelativeResize="0"/>
          <p:nvPr/>
        </p:nvPicPr>
        <p:blipFill>
          <a:blip r:embed="rId6">
            <a:alphaModFix amt="24000"/>
          </a:blip>
          <a:stretch>
            <a:fillRect/>
          </a:stretch>
        </p:blipFill>
        <p:spPr>
          <a:xfrm>
            <a:off x="6269000" y="2298575"/>
            <a:ext cx="2891525" cy="2606800"/>
          </a:xfrm>
          <a:prstGeom prst="rect">
            <a:avLst/>
          </a:prstGeom>
          <a:noFill/>
          <a:ln>
            <a:noFill/>
          </a:ln>
        </p:spPr>
      </p:pic>
      <p:pic>
        <p:nvPicPr>
          <p:cNvPr id="143" name="Shape 143"/>
          <p:cNvPicPr preferRelativeResize="0"/>
          <p:nvPr/>
        </p:nvPicPr>
        <p:blipFill>
          <a:blip r:embed="rId7">
            <a:alphaModFix amt="23000"/>
          </a:blip>
          <a:stretch>
            <a:fillRect/>
          </a:stretch>
        </p:blipFill>
        <p:spPr>
          <a:xfrm>
            <a:off x="3925025" y="4905375"/>
            <a:ext cx="2969700" cy="1434500"/>
          </a:xfrm>
          <a:prstGeom prst="rect">
            <a:avLst/>
          </a:prstGeom>
          <a:noFill/>
          <a:ln>
            <a:noFill/>
          </a:ln>
        </p:spPr>
      </p:pic>
      <p:pic>
        <p:nvPicPr>
          <p:cNvPr id="144" name="Shape 144"/>
          <p:cNvPicPr preferRelativeResize="0"/>
          <p:nvPr/>
        </p:nvPicPr>
        <p:blipFill>
          <a:blip r:embed="rId4">
            <a:alphaModFix amt="29000"/>
          </a:blip>
          <a:stretch>
            <a:fillRect/>
          </a:stretch>
        </p:blipFill>
        <p:spPr>
          <a:xfrm>
            <a:off x="881625" y="1255850"/>
            <a:ext cx="481726" cy="491633"/>
          </a:xfrm>
          <a:prstGeom prst="rect">
            <a:avLst/>
          </a:prstGeom>
          <a:noFill/>
          <a:ln>
            <a:noFill/>
          </a:ln>
        </p:spPr>
      </p:pic>
      <p:pic>
        <p:nvPicPr>
          <p:cNvPr id="145" name="Shape 145"/>
          <p:cNvPicPr preferRelativeResize="0"/>
          <p:nvPr/>
        </p:nvPicPr>
        <p:blipFill>
          <a:blip r:embed="rId5">
            <a:alphaModFix amt="29000"/>
          </a:blip>
          <a:stretch>
            <a:fillRect/>
          </a:stretch>
        </p:blipFill>
        <p:spPr>
          <a:xfrm>
            <a:off x="881613" y="2376950"/>
            <a:ext cx="481726" cy="491350"/>
          </a:xfrm>
          <a:prstGeom prst="rect">
            <a:avLst/>
          </a:prstGeom>
          <a:noFill/>
          <a:ln>
            <a:noFill/>
          </a:ln>
        </p:spPr>
      </p:pic>
      <p:pic>
        <p:nvPicPr>
          <p:cNvPr id="146" name="Shape 146"/>
          <p:cNvPicPr preferRelativeResize="0"/>
          <p:nvPr/>
        </p:nvPicPr>
        <p:blipFill>
          <a:blip r:embed="rId7">
            <a:alphaModFix amt="23000"/>
          </a:blip>
          <a:stretch>
            <a:fillRect/>
          </a:stretch>
        </p:blipFill>
        <p:spPr>
          <a:xfrm>
            <a:off x="889774" y="4671300"/>
            <a:ext cx="481726" cy="491350"/>
          </a:xfrm>
          <a:prstGeom prst="rect">
            <a:avLst/>
          </a:prstGeom>
          <a:noFill/>
          <a:ln>
            <a:noFill/>
          </a:ln>
        </p:spPr>
      </p:pic>
      <p:pic>
        <p:nvPicPr>
          <p:cNvPr id="147" name="Shape 147"/>
          <p:cNvPicPr preferRelativeResize="0"/>
          <p:nvPr/>
        </p:nvPicPr>
        <p:blipFill>
          <a:blip r:embed="rId6">
            <a:alphaModFix amt="24000"/>
          </a:blip>
          <a:stretch>
            <a:fillRect/>
          </a:stretch>
        </p:blipFill>
        <p:spPr>
          <a:xfrm>
            <a:off x="870375" y="3497775"/>
            <a:ext cx="504224" cy="491625"/>
          </a:xfrm>
          <a:prstGeom prst="rect">
            <a:avLst/>
          </a:prstGeom>
          <a:noFill/>
          <a:ln>
            <a:noFill/>
          </a:ln>
        </p:spPr>
      </p:pic>
      <p:sp>
        <p:nvSpPr>
          <p:cNvPr id="148" name="Shape 148"/>
          <p:cNvSpPr txBox="1"/>
          <p:nvPr/>
        </p:nvSpPr>
        <p:spPr>
          <a:xfrm>
            <a:off x="1482075" y="1203675"/>
            <a:ext cx="1743000" cy="808200"/>
          </a:xfrm>
          <a:prstGeom prst="rect">
            <a:avLst/>
          </a:prstGeom>
          <a:noFill/>
          <a:ln>
            <a:noFill/>
          </a:ln>
        </p:spPr>
        <p:txBody>
          <a:bodyPr anchorCtr="0" anchor="t" bIns="91425" lIns="91425" rIns="91425" wrap="square" tIns="91425">
            <a:noAutofit/>
          </a:bodyPr>
          <a:lstStyle/>
          <a:p>
            <a:pPr lvl="0">
              <a:spcBef>
                <a:spcPts val="0"/>
              </a:spcBef>
              <a:buNone/>
            </a:pPr>
            <a:r>
              <a:rPr lang="en-US">
                <a:solidFill>
                  <a:schemeClr val="accent1"/>
                </a:solidFill>
              </a:rPr>
              <a:t>SENSE AMPLIFIER/ READ TRANSISTORS</a:t>
            </a:r>
          </a:p>
        </p:txBody>
      </p:sp>
      <p:sp>
        <p:nvSpPr>
          <p:cNvPr id="149" name="Shape 149"/>
          <p:cNvSpPr txBox="1"/>
          <p:nvPr/>
        </p:nvSpPr>
        <p:spPr>
          <a:xfrm>
            <a:off x="1482050" y="229857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WRITE TRANSISTORS</a:t>
            </a:r>
          </a:p>
        </p:txBody>
      </p:sp>
      <p:sp>
        <p:nvSpPr>
          <p:cNvPr id="150" name="Shape 150"/>
          <p:cNvSpPr txBox="1"/>
          <p:nvPr/>
        </p:nvSpPr>
        <p:spPr>
          <a:xfrm>
            <a:off x="1487675" y="3497888"/>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MTJs</a:t>
            </a:r>
          </a:p>
        </p:txBody>
      </p:sp>
      <p:sp>
        <p:nvSpPr>
          <p:cNvPr id="151" name="Shape 151"/>
          <p:cNvSpPr txBox="1"/>
          <p:nvPr/>
        </p:nvSpPr>
        <p:spPr>
          <a:xfrm>
            <a:off x="1486125" y="469722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INPUT SIGNALS</a:t>
            </a:r>
          </a:p>
        </p:txBody>
      </p:sp>
      <p:pic>
        <p:nvPicPr>
          <p:cNvPr id="152" name="Shape 152"/>
          <p:cNvPicPr preferRelativeResize="0"/>
          <p:nvPr/>
        </p:nvPicPr>
        <p:blipFill>
          <a:blip r:embed="rId4">
            <a:alphaModFix amt="29000"/>
          </a:blip>
          <a:stretch>
            <a:fillRect/>
          </a:stretch>
        </p:blipFill>
        <p:spPr>
          <a:xfrm>
            <a:off x="3264400" y="489200"/>
            <a:ext cx="1215299" cy="1627000"/>
          </a:xfrm>
          <a:prstGeom prst="rect">
            <a:avLst/>
          </a:prstGeom>
          <a:noFill/>
          <a:ln>
            <a:noFill/>
          </a:ln>
        </p:spPr>
      </p:pic>
      <p:pic>
        <p:nvPicPr>
          <p:cNvPr id="153" name="Shape 153"/>
          <p:cNvPicPr preferRelativeResize="0"/>
          <p:nvPr/>
        </p:nvPicPr>
        <p:blipFill>
          <a:blip r:embed="rId4">
            <a:alphaModFix amt="29000"/>
          </a:blip>
          <a:stretch>
            <a:fillRect/>
          </a:stretch>
        </p:blipFill>
        <p:spPr>
          <a:xfrm>
            <a:off x="6269000" y="243725"/>
            <a:ext cx="4455725" cy="1012125"/>
          </a:xfrm>
          <a:prstGeom prst="rect">
            <a:avLst/>
          </a:prstGeom>
          <a:noFill/>
          <a:ln>
            <a:noFill/>
          </a:ln>
        </p:spPr>
      </p:pic>
      <p:pic>
        <p:nvPicPr>
          <p:cNvPr id="154" name="Shape 154"/>
          <p:cNvPicPr preferRelativeResize="0"/>
          <p:nvPr/>
        </p:nvPicPr>
        <p:blipFill>
          <a:blip r:embed="rId4">
            <a:alphaModFix amt="29000"/>
          </a:blip>
          <a:stretch>
            <a:fillRect/>
          </a:stretch>
        </p:blipFill>
        <p:spPr>
          <a:xfrm>
            <a:off x="4479700" y="243725"/>
            <a:ext cx="1789301" cy="1012125"/>
          </a:xfrm>
          <a:prstGeom prst="rect">
            <a:avLst/>
          </a:prstGeom>
          <a:noFill/>
          <a:ln>
            <a:noFill/>
          </a:ln>
        </p:spPr>
      </p:pic>
      <p:pic>
        <p:nvPicPr>
          <p:cNvPr id="155" name="Shape 155"/>
          <p:cNvPicPr preferRelativeResize="0"/>
          <p:nvPr/>
        </p:nvPicPr>
        <p:blipFill>
          <a:blip r:embed="rId4">
            <a:alphaModFix amt="29000"/>
          </a:blip>
          <a:stretch>
            <a:fillRect/>
          </a:stretch>
        </p:blipFill>
        <p:spPr>
          <a:xfrm>
            <a:off x="10724725" y="243725"/>
            <a:ext cx="1280175" cy="245475"/>
          </a:xfrm>
          <a:prstGeom prst="rect">
            <a:avLst/>
          </a:prstGeom>
          <a:noFill/>
          <a:ln>
            <a:noFill/>
          </a:ln>
        </p:spPr>
      </p:pic>
      <p:pic>
        <p:nvPicPr>
          <p:cNvPr id="156" name="Shape 156"/>
          <p:cNvPicPr preferRelativeResize="0"/>
          <p:nvPr/>
        </p:nvPicPr>
        <p:blipFill>
          <a:blip r:embed="rId4">
            <a:alphaModFix amt="29000"/>
          </a:blip>
          <a:stretch>
            <a:fillRect/>
          </a:stretch>
        </p:blipFill>
        <p:spPr>
          <a:xfrm>
            <a:off x="6269000" y="1255850"/>
            <a:ext cx="2891525" cy="1042725"/>
          </a:xfrm>
          <a:prstGeom prst="rect">
            <a:avLst/>
          </a:prstGeom>
          <a:noFill/>
          <a:ln>
            <a:noFill/>
          </a:ln>
        </p:spPr>
      </p:pic>
      <p:pic>
        <p:nvPicPr>
          <p:cNvPr id="157" name="Shape 157"/>
          <p:cNvPicPr preferRelativeResize="0"/>
          <p:nvPr/>
        </p:nvPicPr>
        <p:blipFill>
          <a:blip r:embed="rId4">
            <a:alphaModFix amt="29000"/>
          </a:blip>
          <a:stretch>
            <a:fillRect/>
          </a:stretch>
        </p:blipFill>
        <p:spPr>
          <a:xfrm>
            <a:off x="3264400" y="243725"/>
            <a:ext cx="1215299" cy="245475"/>
          </a:xfrm>
          <a:prstGeom prst="rect">
            <a:avLst/>
          </a:prstGeom>
          <a:noFill/>
          <a:ln>
            <a:noFill/>
          </a:ln>
        </p:spPr>
      </p:pic>
      <p:sp>
        <p:nvSpPr>
          <p:cNvPr id="158" name="Shape 158"/>
          <p:cNvSpPr txBox="1"/>
          <p:nvPr/>
        </p:nvSpPr>
        <p:spPr>
          <a:xfrm>
            <a:off x="145200" y="628440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3: PreCharge Latch Schematic and Input Signals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205358" y="58012"/>
            <a:ext cx="103605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Non-Volatile (NV) Precharge latch</a:t>
            </a:r>
          </a:p>
          <a:p>
            <a:pPr lvl="0">
              <a:spcBef>
                <a:spcPts val="0"/>
              </a:spcBef>
              <a:buClr>
                <a:schemeClr val="dk1"/>
              </a:buClr>
              <a:buSzPct val="30555"/>
              <a:buFont typeface="Arial"/>
              <a:buNone/>
            </a:pPr>
            <a:r>
              <a:t/>
            </a:r>
            <a:endParaRPr/>
          </a:p>
        </p:txBody>
      </p:sp>
      <p:sp>
        <p:nvSpPr>
          <p:cNvPr id="165" name="Shape 165"/>
          <p:cNvSpPr txBox="1"/>
          <p:nvPr>
            <p:ph idx="1" type="body"/>
          </p:nvPr>
        </p:nvSpPr>
        <p:spPr>
          <a:xfrm>
            <a:off x="5694725" y="1282000"/>
            <a:ext cx="6232500" cy="2782800"/>
          </a:xfrm>
          <a:prstGeom prst="rect">
            <a:avLst/>
          </a:prstGeom>
          <a:noFill/>
          <a:ln>
            <a:noFill/>
          </a:ln>
        </p:spPr>
        <p:txBody>
          <a:bodyPr anchorCtr="0" anchor="t" bIns="60925" lIns="121875" rIns="121875" wrap="square" tIns="60925">
            <a:noAutofit/>
          </a:bodyPr>
          <a:lstStyle/>
          <a:p>
            <a:pPr indent="0" lvl="0" marL="0" rtl="0">
              <a:spcBef>
                <a:spcPts val="0"/>
              </a:spcBef>
              <a:buNone/>
            </a:pPr>
            <a:r>
              <a:rPr lang="en-US">
                <a:solidFill>
                  <a:schemeClr val="accent1"/>
                </a:solidFill>
                <a:latin typeface="Proxima Nova"/>
                <a:ea typeface="Proxima Nova"/>
                <a:cs typeface="Proxima Nova"/>
                <a:sym typeface="Proxima Nova"/>
              </a:rPr>
              <a:t>    </a:t>
            </a:r>
            <a:r>
              <a:rPr b="1" lang="en-US" u="sng">
                <a:solidFill>
                  <a:schemeClr val="accent1"/>
                </a:solidFill>
                <a:latin typeface="Proxima Nova"/>
                <a:ea typeface="Proxima Nova"/>
                <a:cs typeface="Proxima Nova"/>
                <a:sym typeface="Proxima Nova"/>
              </a:rPr>
              <a:t>READ</a:t>
            </a:r>
          </a:p>
          <a:p>
            <a:pPr lvl="0" rtl="0">
              <a:spcBef>
                <a:spcPts val="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Sense Amplifier receives signal from Global Signals SEN</a:t>
            </a:r>
          </a:p>
          <a:p>
            <a:pPr lvl="0" rtl="0">
              <a:spcBef>
                <a:spcPts val="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Based on state of non-volatile cell, Sense Amplifier sets the state of the volatile cell; outputs Q and Q’</a:t>
            </a:r>
          </a:p>
          <a:p>
            <a:pPr indent="0" lvl="0" marL="0" rtl="0">
              <a:spcBef>
                <a:spcPts val="0"/>
              </a:spcBef>
              <a:buNone/>
            </a:pPr>
            <a:r>
              <a:t/>
            </a:r>
            <a:endParaRPr>
              <a:latin typeface="Proxima Nova"/>
              <a:ea typeface="Proxima Nova"/>
              <a:cs typeface="Proxima Nova"/>
              <a:sym typeface="Proxima Nova"/>
            </a:endParaRPr>
          </a:p>
        </p:txBody>
      </p:sp>
      <p:sp>
        <p:nvSpPr>
          <p:cNvPr id="166" name="Shape 166"/>
          <p:cNvSpPr txBox="1"/>
          <p:nvPr/>
        </p:nvSpPr>
        <p:spPr>
          <a:xfrm>
            <a:off x="460300" y="1282000"/>
            <a:ext cx="5388300" cy="3060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800">
                <a:solidFill>
                  <a:schemeClr val="accent1"/>
                </a:solidFill>
                <a:latin typeface="Proxima Nova"/>
                <a:ea typeface="Proxima Nova"/>
                <a:cs typeface="Proxima Nova"/>
                <a:sym typeface="Proxima Nova"/>
              </a:rPr>
              <a:t>    </a:t>
            </a:r>
            <a:r>
              <a:rPr b="1" lang="en-US" sz="2800" u="sng">
                <a:solidFill>
                  <a:schemeClr val="accent1"/>
                </a:solidFill>
                <a:latin typeface="Proxima Nova"/>
                <a:ea typeface="Proxima Nova"/>
                <a:cs typeface="Proxima Nova"/>
                <a:sym typeface="Proxima Nova"/>
              </a:rPr>
              <a:t>WRITE</a:t>
            </a:r>
          </a:p>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Write Driver Signal from WEN causes MTJ/NV Cell state to be overwritten</a:t>
            </a:r>
          </a:p>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MTJ state changed to match BL data entered.</a:t>
            </a:r>
          </a:p>
        </p:txBody>
      </p:sp>
      <p:sp>
        <p:nvSpPr>
          <p:cNvPr id="167" name="Shape 167"/>
          <p:cNvSpPr txBox="1"/>
          <p:nvPr>
            <p:ph idx="1" type="body"/>
          </p:nvPr>
        </p:nvSpPr>
        <p:spPr>
          <a:xfrm>
            <a:off x="553650" y="676250"/>
            <a:ext cx="11157000" cy="420300"/>
          </a:xfrm>
          <a:prstGeom prst="rect">
            <a:avLst/>
          </a:prstGeom>
          <a:noFill/>
          <a:ln>
            <a:noFill/>
          </a:ln>
        </p:spPr>
        <p:txBody>
          <a:bodyPr anchorCtr="0" anchor="t" bIns="60925" lIns="121875" rIns="121875" wrap="square" tIns="60925">
            <a:noAutofit/>
          </a:bodyPr>
          <a:lstStyle/>
          <a:p>
            <a:pPr indent="0" lvl="0" marL="0" rtl="0">
              <a:spcBef>
                <a:spcPts val="0"/>
              </a:spcBef>
              <a:buNone/>
            </a:pPr>
            <a:r>
              <a:rPr lang="en-US">
                <a:solidFill>
                  <a:schemeClr val="accent1"/>
                </a:solidFill>
                <a:latin typeface="Proxima Nova"/>
                <a:ea typeface="Proxima Nova"/>
                <a:cs typeface="Proxima Nova"/>
                <a:sym typeface="Proxima Nova"/>
              </a:rPr>
              <a:t>    Logic simplifies inputting signals for read and write operations.</a:t>
            </a:r>
          </a:p>
        </p:txBody>
      </p:sp>
      <p:sp>
        <p:nvSpPr>
          <p:cNvPr id="168" name="Shape 168"/>
          <p:cNvSpPr txBox="1"/>
          <p:nvPr/>
        </p:nvSpPr>
        <p:spPr>
          <a:xfrm>
            <a:off x="4826475" y="628440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4: PreCharge Latch Flow Chart Diagram</a:t>
            </a:r>
          </a:p>
        </p:txBody>
      </p:sp>
      <p:pic>
        <p:nvPicPr>
          <p:cNvPr id="169" name="Shape 169"/>
          <p:cNvPicPr preferRelativeResize="0"/>
          <p:nvPr/>
        </p:nvPicPr>
        <p:blipFill>
          <a:blip r:embed="rId3">
            <a:alphaModFix/>
          </a:blip>
          <a:stretch>
            <a:fillRect/>
          </a:stretch>
        </p:blipFill>
        <p:spPr>
          <a:xfrm>
            <a:off x="2698500" y="3921675"/>
            <a:ext cx="7925526" cy="243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1371283" y="427037"/>
            <a:ext cx="103605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Control Logic </a:t>
            </a:r>
          </a:p>
          <a:p>
            <a:pPr lvl="0" rtl="0">
              <a:spcBef>
                <a:spcPts val="0"/>
              </a:spcBef>
              <a:buNone/>
            </a:pPr>
            <a:r>
              <a:t/>
            </a:r>
            <a:endParaRPr/>
          </a:p>
        </p:txBody>
      </p:sp>
      <p:sp>
        <p:nvSpPr>
          <p:cNvPr id="176" name="Shape 176"/>
          <p:cNvSpPr txBox="1"/>
          <p:nvPr/>
        </p:nvSpPr>
        <p:spPr>
          <a:xfrm>
            <a:off x="1055925" y="1177600"/>
            <a:ext cx="3189600" cy="39951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Wen 1,2,3,4 in certain pattern to determine current (up to down or down to up). </a:t>
            </a:r>
          </a:p>
        </p:txBody>
      </p:sp>
      <p:sp>
        <p:nvSpPr>
          <p:cNvPr id="177" name="Shape 177"/>
          <p:cNvSpPr txBox="1"/>
          <p:nvPr/>
        </p:nvSpPr>
        <p:spPr>
          <a:xfrm>
            <a:off x="4849250" y="1302550"/>
            <a:ext cx="7218900" cy="53199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graphicFrame>
        <p:nvGraphicFramePr>
          <p:cNvPr id="178" name="Shape 178"/>
          <p:cNvGraphicFramePr/>
          <p:nvPr/>
        </p:nvGraphicFramePr>
        <p:xfrm>
          <a:off x="4552913" y="2049000"/>
          <a:ext cx="3000000" cy="3000000"/>
        </p:xfrm>
        <a:graphic>
          <a:graphicData uri="http://schemas.openxmlformats.org/drawingml/2006/table">
            <a:tbl>
              <a:tblPr>
                <a:noFill/>
                <a:tableStyleId>{F7D2F5D8-76F6-4883-9EF1-B62E9FC648B3}</a:tableStyleId>
              </a:tblPr>
              <a:tblGrid>
                <a:gridCol w="1869450"/>
                <a:gridCol w="1845500"/>
                <a:gridCol w="934725"/>
                <a:gridCol w="934725"/>
                <a:gridCol w="934725"/>
                <a:gridCol w="934725"/>
              </a:tblGrid>
              <a:tr h="676975">
                <a:tc>
                  <a:txBody>
                    <a:bodyPr>
                      <a:noAutofit/>
                    </a:bodyPr>
                    <a:lstStyle/>
                    <a:p>
                      <a:pPr lvl="0" rtl="0">
                        <a:lnSpc>
                          <a:spcPct val="120000"/>
                        </a:lnSpc>
                        <a:spcBef>
                          <a:spcPts val="0"/>
                        </a:spcBef>
                        <a:buNone/>
                      </a:pPr>
                      <a:r>
                        <a:rPr lang="en-US" sz="2000">
                          <a:solidFill>
                            <a:srgbClr val="FFFFFF"/>
                          </a:solidFill>
                        </a:rPr>
                        <a:t>Data</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r>
                        <a:rPr lang="en-US" sz="2000">
                          <a:solidFill>
                            <a:srgbClr val="FFFFFF"/>
                          </a:solidFill>
                        </a:rPr>
                        <a:t>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r>
                        <a:rPr lang="en-US" sz="2000">
                          <a:solidFill>
                            <a:srgbClr val="FFFFFF"/>
                          </a:solidFill>
                        </a:rPr>
                        <a:t>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r>
                        <a:rPr lang="en-US" sz="2000">
                          <a:solidFill>
                            <a:srgbClr val="FFFFFF"/>
                          </a:solidFill>
                        </a:rPr>
                        <a:t>4</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79" name="Shape 179"/>
          <p:cNvSpPr txBox="1"/>
          <p:nvPr/>
        </p:nvSpPr>
        <p:spPr>
          <a:xfrm>
            <a:off x="304800" y="3048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Control </a:t>
            </a:r>
            <a:r>
              <a:rPr lang="en-US">
                <a:latin typeface="Proxima Nova"/>
                <a:ea typeface="Proxima Nova"/>
                <a:cs typeface="Proxima Nova"/>
                <a:sym typeface="Proxima Nova"/>
              </a:rPr>
              <a:t>Logic Gates</a:t>
            </a:r>
          </a:p>
          <a:p>
            <a:pPr lvl="0">
              <a:spcBef>
                <a:spcPts val="0"/>
              </a:spcBef>
              <a:buNone/>
            </a:pPr>
            <a:r>
              <a:t/>
            </a:r>
            <a:endParaRPr/>
          </a:p>
        </p:txBody>
      </p:sp>
      <p:sp>
        <p:nvSpPr>
          <p:cNvPr id="186" name="Shape 186"/>
          <p:cNvSpPr txBox="1"/>
          <p:nvPr/>
        </p:nvSpPr>
        <p:spPr>
          <a:xfrm>
            <a:off x="1055925" y="1177600"/>
            <a:ext cx="10689600" cy="21900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Composed of Inverters and Gates</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Input: ideal sources BL (Data) and WEN</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Generates the signals to flip MTJ</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Generates input signals to write </a:t>
            </a:r>
          </a:p>
        </p:txBody>
      </p:sp>
      <p:pic>
        <p:nvPicPr>
          <p:cNvPr id="187" name="Shape 187"/>
          <p:cNvPicPr preferRelativeResize="0"/>
          <p:nvPr/>
        </p:nvPicPr>
        <p:blipFill>
          <a:blip r:embed="rId3">
            <a:alphaModFix/>
          </a:blip>
          <a:stretch>
            <a:fillRect/>
          </a:stretch>
        </p:blipFill>
        <p:spPr>
          <a:xfrm>
            <a:off x="3503102" y="3080500"/>
            <a:ext cx="8685723" cy="3777500"/>
          </a:xfrm>
          <a:prstGeom prst="rect">
            <a:avLst/>
          </a:prstGeom>
          <a:noFill/>
          <a:ln>
            <a:noFill/>
          </a:ln>
        </p:spPr>
      </p:pic>
      <p:sp>
        <p:nvSpPr>
          <p:cNvPr id="188" name="Shape 188"/>
          <p:cNvSpPr txBox="1"/>
          <p:nvPr/>
        </p:nvSpPr>
        <p:spPr>
          <a:xfrm>
            <a:off x="1218875" y="639142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5: Logic Schematic</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Shape 194"/>
          <p:cNvPicPr preferRelativeResize="0"/>
          <p:nvPr/>
        </p:nvPicPr>
        <p:blipFill>
          <a:blip r:embed="rId3">
            <a:alphaModFix/>
          </a:blip>
          <a:stretch>
            <a:fillRect/>
          </a:stretch>
        </p:blipFill>
        <p:spPr>
          <a:xfrm>
            <a:off x="1783775" y="1878600"/>
            <a:ext cx="8919901" cy="4979401"/>
          </a:xfrm>
          <a:prstGeom prst="rect">
            <a:avLst/>
          </a:prstGeom>
          <a:noFill/>
          <a:ln>
            <a:noFill/>
          </a:ln>
        </p:spPr>
      </p:pic>
      <p:sp>
        <p:nvSpPr>
          <p:cNvPr id="195" name="Shape 195"/>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None/>
            </a:pPr>
            <a:r>
              <a:rPr lang="en-US">
                <a:latin typeface="Proxima Nova"/>
                <a:ea typeface="Proxima Nova"/>
                <a:cs typeface="Proxima Nova"/>
                <a:sym typeface="Proxima Nova"/>
              </a:rPr>
              <a:t>Write Operations</a:t>
            </a:r>
          </a:p>
          <a:p>
            <a:pPr lvl="0" rtl="0">
              <a:spcBef>
                <a:spcPts val="0"/>
              </a:spcBef>
              <a:buNone/>
            </a:pPr>
            <a:r>
              <a:t/>
            </a:r>
            <a:endParaRPr/>
          </a:p>
        </p:txBody>
      </p:sp>
      <p:sp>
        <p:nvSpPr>
          <p:cNvPr id="196" name="Shape 196"/>
          <p:cNvSpPr txBox="1"/>
          <p:nvPr>
            <p:ph idx="1" type="body"/>
          </p:nvPr>
        </p:nvSpPr>
        <p:spPr>
          <a:xfrm>
            <a:off x="1346800" y="1008650"/>
            <a:ext cx="9228900" cy="986700"/>
          </a:xfrm>
          <a:prstGeom prst="rect">
            <a:avLst/>
          </a:prstGeom>
        </p:spPr>
        <p:txBody>
          <a:bodyPr anchorCtr="0" anchor="t" bIns="91425" lIns="91425" rIns="91425" wrap="square" tIns="91425">
            <a:noAutofit/>
          </a:bodyPr>
          <a:lstStyle/>
          <a:p>
            <a:pPr indent="-69850" lvl="0" marL="0" rtl="0">
              <a:spcBef>
                <a:spcPts val="0"/>
              </a:spcBef>
              <a:buClr>
                <a:schemeClr val="dk1"/>
              </a:buClr>
              <a:buSzPct val="39285"/>
              <a:buFont typeface="Arial"/>
              <a:buNone/>
            </a:pPr>
            <a:r>
              <a:rPr lang="en-US">
                <a:solidFill>
                  <a:schemeClr val="accent1"/>
                </a:solidFill>
                <a:latin typeface="Proxima Nova"/>
                <a:ea typeface="Proxima Nova"/>
                <a:cs typeface="Proxima Nova"/>
                <a:sym typeface="Proxima Nova"/>
              </a:rPr>
              <a:t>WRITE (up to down)          1                   0</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